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Lst>
  <p:notesMasterIdLst>
    <p:notesMasterId r:id="rId35"/>
  </p:notesMasterIdLst>
  <p:handoutMasterIdLst>
    <p:handoutMasterId r:id="rId36"/>
  </p:handoutMasterIdLst>
  <p:sldIdLst>
    <p:sldId id="508" r:id="rId11"/>
    <p:sldId id="557" r:id="rId12"/>
    <p:sldId id="462" r:id="rId13"/>
    <p:sldId id="527" r:id="rId14"/>
    <p:sldId id="532" r:id="rId15"/>
    <p:sldId id="530" r:id="rId16"/>
    <p:sldId id="531" r:id="rId17"/>
    <p:sldId id="540" r:id="rId18"/>
    <p:sldId id="560" r:id="rId19"/>
    <p:sldId id="550" r:id="rId20"/>
    <p:sldId id="536" r:id="rId21"/>
    <p:sldId id="538" r:id="rId22"/>
    <p:sldId id="533" r:id="rId23"/>
    <p:sldId id="537" r:id="rId24"/>
    <p:sldId id="535" r:id="rId25"/>
    <p:sldId id="539" r:id="rId26"/>
    <p:sldId id="541" r:id="rId27"/>
    <p:sldId id="545" r:id="rId28"/>
    <p:sldId id="543" r:id="rId29"/>
    <p:sldId id="544" r:id="rId30"/>
    <p:sldId id="555" r:id="rId31"/>
    <p:sldId id="556" r:id="rId32"/>
    <p:sldId id="559" r:id="rId33"/>
    <p:sldId id="516" r:id="rId34"/>
  </p:sldIdLst>
  <p:sldSz cx="12188825" cy="6858000"/>
  <p:notesSz cx="6858000" cy="9144000"/>
  <p:defaultText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27"/>
            <p14:sldId id="532"/>
            <p14:sldId id="530"/>
            <p14:sldId id="531"/>
            <p14:sldId id="540"/>
            <p14:sldId id="560"/>
            <p14:sldId id="550"/>
            <p14:sldId id="536"/>
            <p14:sldId id="538"/>
            <p14:sldId id="533"/>
            <p14:sldId id="537"/>
            <p14:sldId id="535"/>
            <p14:sldId id="539"/>
            <p14:sldId id="541"/>
            <p14:sldId id="545"/>
            <p14:sldId id="543"/>
            <p14:sldId id="544"/>
            <p14:sldId id="555"/>
            <p14:sldId id="556"/>
            <p14:sldId id="559"/>
            <p14:sldId id="51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67672" autoAdjust="0"/>
  </p:normalViewPr>
  <p:slideViewPr>
    <p:cSldViewPr snapToGrid="0">
      <p:cViewPr>
        <p:scale>
          <a:sx n="69" d="100"/>
          <a:sy n="69" d="100"/>
        </p:scale>
        <p:origin x="-1426" y="-34"/>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p:scale>
          <a:sx n="80" d="100"/>
          <a:sy n="80" d="100"/>
        </p:scale>
        <p:origin x="-1974"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9/26/2012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9/26/2012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28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63" indent="-10582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43"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06" indent="-146826"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82"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717" algn="l" defTabSz="914287" rtl="0" eaLnBrk="1" latinLnBrk="0" hangingPunct="1">
      <a:defRPr sz="1200" kern="1200">
        <a:solidFill>
          <a:schemeClr val="tx1"/>
        </a:solidFill>
        <a:latin typeface="+mn-lt"/>
        <a:ea typeface="+mn-ea"/>
        <a:cs typeface="+mn-cs"/>
      </a:defRPr>
    </a:lvl6pPr>
    <a:lvl7pPr marL="2742861" algn="l" defTabSz="914287" rtl="0" eaLnBrk="1" latinLnBrk="0" hangingPunct="1">
      <a:defRPr sz="1200" kern="1200">
        <a:solidFill>
          <a:schemeClr val="tx1"/>
        </a:solidFill>
        <a:latin typeface="+mn-lt"/>
        <a:ea typeface="+mn-ea"/>
        <a:cs typeface="+mn-cs"/>
      </a:defRPr>
    </a:lvl7pPr>
    <a:lvl8pPr marL="3200005" algn="l" defTabSz="914287" rtl="0" eaLnBrk="1" latinLnBrk="0" hangingPunct="1">
      <a:defRPr sz="1200" kern="1200">
        <a:solidFill>
          <a:schemeClr val="tx1"/>
        </a:solidFill>
        <a:latin typeface="+mn-lt"/>
        <a:ea typeface="+mn-ea"/>
        <a:cs typeface="+mn-cs"/>
      </a:defRPr>
    </a:lvl8pPr>
    <a:lvl9pPr marL="3657148" algn="l" defTabSz="9142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WNS </a:t>
            </a:r>
            <a:r>
              <a:rPr lang="en-US" dirty="0" smtClean="0">
                <a:latin typeface="MS Gothic" pitchFamily="49" charset="-128"/>
                <a:ea typeface="MS Gothic" pitchFamily="49" charset="-128"/>
              </a:rPr>
              <a:t>は無料です</a:t>
            </a:r>
            <a:endParaRPr lang="en-US" dirty="0">
              <a:latin typeface="MS Gothic" pitchFamily="49" charset="-128"/>
              <a:ea typeface="MS Gothic" pitchFamily="49" charset="-128"/>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latin typeface="MS Gothic" pitchFamily="49" charset="-128"/>
                <a:ea typeface="MS Gothic" pitchFamily="49" charset="-128"/>
              </a:rPr>
              <a:t>ポータルで、新しいモバイル サービス "新しい </a:t>
            </a:r>
            <a:r>
              <a:rPr lang="en-US" dirty="0" smtClean="0"/>
              <a:t>Windows 8 </a:t>
            </a:r>
            <a:r>
              <a:rPr lang="en-US" dirty="0" smtClean="0">
                <a:latin typeface="MS Gothic" pitchFamily="49" charset="-128"/>
                <a:ea typeface="MS Gothic" pitchFamily="49" charset="-128"/>
              </a:rPr>
              <a:t>アプリケーションの作成" のデモを体験します</a:t>
            </a:r>
            <a:endParaRPr lang="en-US" i="0" dirty="0">
              <a:latin typeface="MS Gothic" pitchFamily="49" charset="-128"/>
              <a:ea typeface="MS Gothic" pitchFamily="49" charset="-128"/>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r>
              <a:rPr lang="en-US" dirty="0" smtClean="0">
                <a:effectLst/>
              </a:rPr>
              <a:t>Windows Azure Mobile Services </a:t>
            </a:r>
            <a:r>
              <a:rPr lang="en-US" dirty="0" err="1" smtClean="0">
                <a:effectLst/>
                <a:latin typeface="MS Gothic" pitchFamily="49" charset="-128"/>
                <a:ea typeface="MS Gothic" pitchFamily="49" charset="-128"/>
              </a:rPr>
              <a:t>を使用すると、テーブル操作について次のアクセス許可を設定でき</a:t>
            </a:r>
            <a:r>
              <a:rPr lang="en-US" dirty="0" smtClean="0">
                <a:effectLst/>
                <a:latin typeface="MS Gothic" pitchFamily="49" charset="-128"/>
                <a:ea typeface="MS Gothic" pitchFamily="49" charset="-128"/>
              </a:rPr>
              <a:t/>
            </a:r>
            <a:br>
              <a:rPr lang="en-US" dirty="0" smtClean="0">
                <a:effectLst/>
                <a:latin typeface="MS Gothic" pitchFamily="49" charset="-128"/>
                <a:ea typeface="MS Gothic" pitchFamily="49" charset="-128"/>
              </a:rPr>
            </a:br>
            <a:r>
              <a:rPr lang="en-US" dirty="0" err="1" smtClean="0">
                <a:effectLst/>
                <a:latin typeface="MS Gothic" pitchFamily="49" charset="-128"/>
                <a:ea typeface="MS Gothic" pitchFamily="49" charset="-128"/>
              </a:rPr>
              <a:t>ます</a:t>
            </a:r>
            <a:r>
              <a:rPr lang="en-US" dirty="0" smtClean="0">
                <a:effectLst/>
                <a:latin typeface="MS Gothic" pitchFamily="49" charset="-128"/>
                <a:ea typeface="MS Gothic" pitchFamily="49" charset="-128"/>
              </a:rPr>
              <a:t>。</a:t>
            </a:r>
          </a:p>
          <a:p>
            <a:r>
              <a:rPr lang="en-US" b="1" dirty="0" smtClean="0">
                <a:effectLst/>
                <a:latin typeface="MS Gothic" pitchFamily="49" charset="-128"/>
                <a:ea typeface="MS Gothic" pitchFamily="49" charset="-128"/>
              </a:rPr>
              <a:t>すべてのユーザー</a:t>
            </a:r>
            <a:r>
              <a:rPr lang="en-US" dirty="0" smtClean="0">
                <a:effectLst/>
                <a:latin typeface="MS Gothic" pitchFamily="49" charset="-128"/>
                <a:ea typeface="MS Gothic" pitchFamily="49" charset="-128"/>
              </a:rPr>
              <a:t>: </a:t>
            </a:r>
            <a:r>
              <a:rPr lang="en-US" dirty="0" err="1" smtClean="0">
                <a:effectLst/>
                <a:latin typeface="MS Gothic" pitchFamily="49" charset="-128"/>
                <a:ea typeface="MS Gothic" pitchFamily="49" charset="-128"/>
              </a:rPr>
              <a:t>これは、テーブルに対する操作のすべての要求が許可されることを意味します</a:t>
            </a:r>
            <a:r>
              <a:rPr lang="en-US" dirty="0" smtClean="0">
                <a:effectLst/>
                <a:latin typeface="MS Gothic" pitchFamily="49" charset="-128"/>
                <a:ea typeface="MS Gothic" pitchFamily="49" charset="-128"/>
              </a:rPr>
              <a:t>。</a:t>
            </a:r>
            <a:br>
              <a:rPr lang="en-US" dirty="0" smtClean="0">
                <a:effectLst/>
                <a:latin typeface="MS Gothic" pitchFamily="49" charset="-128"/>
                <a:ea typeface="MS Gothic" pitchFamily="49" charset="-128"/>
              </a:rPr>
            </a:br>
            <a:r>
              <a:rPr lang="en-US" dirty="0" err="1" smtClean="0">
                <a:effectLst/>
                <a:latin typeface="MS Gothic" pitchFamily="49" charset="-128"/>
                <a:ea typeface="MS Gothic" pitchFamily="49" charset="-128"/>
              </a:rPr>
              <a:t>このオプションを使用すると、データは無防備になり、だれでもアクセスできます</a:t>
            </a:r>
            <a:r>
              <a:rPr lang="en-US" dirty="0" smtClean="0">
                <a:effectLst/>
                <a:latin typeface="MS Gothic" pitchFamily="49" charset="-128"/>
                <a:ea typeface="MS Gothic" pitchFamily="49" charset="-128"/>
              </a:rPr>
              <a:t>。</a:t>
            </a:r>
            <a:r>
              <a:rPr dirty="0">
                <a:latin typeface="MS Gothic" pitchFamily="49" charset="-128"/>
                <a:ea typeface="MS Gothic" pitchFamily="49" charset="-128"/>
              </a:rPr>
              <a:t/>
            </a:r>
            <a:br>
              <a:rPr dirty="0">
                <a:latin typeface="MS Gothic" pitchFamily="49" charset="-128"/>
                <a:ea typeface="MS Gothic" pitchFamily="49" charset="-128"/>
              </a:rPr>
            </a:br>
            <a:r>
              <a:rPr lang="en-US" b="1" dirty="0" smtClean="0">
                <a:effectLst/>
                <a:latin typeface="MS Gothic" pitchFamily="49" charset="-128"/>
                <a:ea typeface="MS Gothic" pitchFamily="49" charset="-128"/>
              </a:rPr>
              <a:t>アプリケーション キーを持つユーザー</a:t>
            </a:r>
            <a:r>
              <a:rPr lang="en-US" dirty="0" smtClean="0">
                <a:effectLst/>
                <a:latin typeface="MS Gothic" pitchFamily="49" charset="-128"/>
                <a:ea typeface="MS Gothic" pitchFamily="49" charset="-128"/>
              </a:rPr>
              <a:t>: 操作を実行するには、正しいアプリケーション キーのみ必要です。アプリケーション キーは、アプリケーションと共に配布されます。このキーは安全に配布されないため、セキュリティ </a:t>
            </a:r>
            <a:r>
              <a:rPr lang="en-US" dirty="0" err="1" smtClean="0">
                <a:effectLst/>
                <a:latin typeface="MS Gothic" pitchFamily="49" charset="-128"/>
                <a:ea typeface="MS Gothic" pitchFamily="49" charset="-128"/>
              </a:rPr>
              <a:t>トークンと見なすことはできません。モバイル</a:t>
            </a:r>
            <a:r>
              <a:rPr lang="en-US" dirty="0" smtClean="0">
                <a:effectLst/>
                <a:latin typeface="MS Gothic" pitchFamily="49" charset="-128"/>
                <a:ea typeface="MS Gothic" pitchFamily="49" charset="-128"/>
              </a:rPr>
              <a:t> </a:t>
            </a:r>
            <a:r>
              <a:rPr lang="en-US" dirty="0" err="1" smtClean="0">
                <a:effectLst/>
                <a:latin typeface="MS Gothic" pitchFamily="49" charset="-128"/>
                <a:ea typeface="MS Gothic" pitchFamily="49" charset="-128"/>
              </a:rPr>
              <a:t>サービスのデータへのアク</a:t>
            </a:r>
            <a:r>
              <a:rPr lang="en-US" dirty="0" smtClean="0">
                <a:effectLst/>
                <a:latin typeface="MS Gothic" pitchFamily="49" charset="-128"/>
                <a:ea typeface="MS Gothic" pitchFamily="49" charset="-128"/>
              </a:rPr>
              <a:t/>
            </a:r>
            <a:br>
              <a:rPr lang="en-US" dirty="0" smtClean="0">
                <a:effectLst/>
                <a:latin typeface="MS Gothic" pitchFamily="49" charset="-128"/>
                <a:ea typeface="MS Gothic" pitchFamily="49" charset="-128"/>
              </a:rPr>
            </a:br>
            <a:r>
              <a:rPr lang="en-US" dirty="0" err="1" smtClean="0">
                <a:effectLst/>
                <a:latin typeface="MS Gothic" pitchFamily="49" charset="-128"/>
                <a:ea typeface="MS Gothic" pitchFamily="49" charset="-128"/>
              </a:rPr>
              <a:t>セスをセキュリティで保護するには、認証を実装する必要があります</a:t>
            </a:r>
            <a:r>
              <a:rPr lang="en-US" dirty="0" smtClean="0">
                <a:effectLst/>
                <a:latin typeface="MS Gothic" pitchFamily="49" charset="-128"/>
                <a:ea typeface="MS Gothic" pitchFamily="49" charset="-128"/>
              </a:rPr>
              <a:t>。</a:t>
            </a:r>
            <a:r>
              <a:rPr dirty="0">
                <a:latin typeface="MS Gothic" pitchFamily="49" charset="-128"/>
                <a:ea typeface="MS Gothic" pitchFamily="49" charset="-128"/>
              </a:rPr>
              <a:t/>
            </a:r>
            <a:br>
              <a:rPr dirty="0">
                <a:latin typeface="MS Gothic" pitchFamily="49" charset="-128"/>
                <a:ea typeface="MS Gothic" pitchFamily="49" charset="-128"/>
              </a:rPr>
            </a:br>
            <a:r>
              <a:rPr lang="en-US" b="1" dirty="0" smtClean="0">
                <a:effectLst/>
                <a:latin typeface="MS Gothic" pitchFamily="49" charset="-128"/>
                <a:ea typeface="MS Gothic" pitchFamily="49" charset="-128"/>
              </a:rPr>
              <a:t>認証されたユーザーのみ</a:t>
            </a:r>
            <a:r>
              <a:rPr lang="en-US" dirty="0" smtClean="0">
                <a:effectLst/>
                <a:latin typeface="MS Gothic" pitchFamily="49" charset="-128"/>
                <a:ea typeface="MS Gothic" pitchFamily="49" charset="-128"/>
              </a:rPr>
              <a:t>: 認証されたユーザーのみが、操作の実行を許可されます。このプレビュー リリースでは、クライアントは </a:t>
            </a:r>
            <a:r>
              <a:rPr lang="en-US" dirty="0" smtClean="0">
                <a:effectLst/>
              </a:rPr>
              <a:t>Live Connect </a:t>
            </a:r>
            <a:r>
              <a:rPr lang="en-US" dirty="0" smtClean="0">
                <a:effectLst/>
                <a:latin typeface="MS Gothic" pitchFamily="49" charset="-128"/>
                <a:ea typeface="MS Gothic" pitchFamily="49" charset="-128"/>
              </a:rPr>
              <a:t>サービスによって認証されます。認証されたユーザーに基づいてテーブルへのアクセスをさらに制限するには、スクリプトを使用できます。</a:t>
            </a:r>
            <a:r>
              <a:rPr dirty="0">
                <a:latin typeface="MS Gothic" pitchFamily="49" charset="-128"/>
                <a:ea typeface="MS Gothic" pitchFamily="49" charset="-128"/>
              </a:rPr>
              <a:t/>
            </a:r>
            <a:br>
              <a:rPr dirty="0">
                <a:latin typeface="MS Gothic" pitchFamily="49" charset="-128"/>
                <a:ea typeface="MS Gothic" pitchFamily="49" charset="-128"/>
              </a:rPr>
            </a:br>
            <a:r>
              <a:rPr lang="en-US" b="1" dirty="0" smtClean="0">
                <a:effectLst/>
                <a:latin typeface="MS Gothic" pitchFamily="49" charset="-128"/>
                <a:ea typeface="MS Gothic" pitchFamily="49" charset="-128"/>
              </a:rPr>
              <a:t>スクリプトと管理者のみ</a:t>
            </a:r>
            <a:r>
              <a:rPr lang="en-US" dirty="0" smtClean="0">
                <a:effectLst/>
                <a:latin typeface="MS Gothic" pitchFamily="49" charset="-128"/>
                <a:ea typeface="MS Gothic" pitchFamily="49" charset="-128"/>
              </a:rPr>
              <a:t>: 操作を実行するにはサービス マスター キーが必要です。このキーにより、操作は、登録されたスクリプトまたは管理者アカウントのみに制限されます。</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1 </a:t>
            </a:r>
            <a:r>
              <a:rPr lang="en-US" b="0" dirty="0" smtClean="0">
                <a:latin typeface="MS Gothic" pitchFamily="49" charset="-128"/>
                <a:ea typeface="MS Gothic" pitchFamily="49" charset="-128"/>
              </a:rPr>
              <a:t>モバイル サービス</a:t>
            </a:r>
            <a:r>
              <a:rPr lang="en-US" b="0" baseline="0" dirty="0" smtClean="0">
                <a:latin typeface="MS Gothic" pitchFamily="49" charset="-128"/>
                <a:ea typeface="MS Gothic" pitchFamily="49" charset="-128"/>
              </a:rPr>
              <a:t> = アプリの</a:t>
            </a:r>
            <a:r>
              <a:rPr lang="en-US" b="0" baseline="0" dirty="0" smtClean="0"/>
              <a:t> 1 </a:t>
            </a:r>
            <a:r>
              <a:rPr lang="en-US" b="0" baseline="0" dirty="0" smtClean="0">
                <a:latin typeface="MS Gothic" pitchFamily="49" charset="-128"/>
                <a:ea typeface="MS Gothic" pitchFamily="49" charset="-128"/>
              </a:rPr>
              <a:t>バックエンド。各モバイル サービスでは、複数の機能を利用できます。たとえば、アプリを実行するモバイル サービスでは、ユーザー認証、複数の種類のプッシュ、および構造化ストレージを使用できます。また、</a:t>
            </a:r>
            <a:r>
              <a:rPr lang="en-US" b="0" baseline="0" dirty="0" smtClean="0"/>
              <a:t>1 </a:t>
            </a:r>
            <a:r>
              <a:rPr lang="en-US" b="0" baseline="0" dirty="0" smtClean="0">
                <a:latin typeface="MS Gothic" pitchFamily="49" charset="-128"/>
                <a:ea typeface="MS Gothic" pitchFamily="49" charset="-128"/>
              </a:rPr>
              <a:t>つのモバイル サービスとしてカウントされます。</a:t>
            </a:r>
          </a:p>
          <a:p>
            <a:endParaRPr lang="en-US" b="0" baseline="0" dirty="0" smtClean="0"/>
          </a:p>
          <a:p>
            <a:r>
              <a:rPr lang="en-US" b="0" baseline="0" dirty="0" smtClean="0"/>
              <a:t>WA </a:t>
            </a:r>
            <a:r>
              <a:rPr lang="en-US" b="0" baseline="0" dirty="0" smtClean="0">
                <a:latin typeface="MS Gothic" pitchFamily="49" charset="-128"/>
                <a:ea typeface="MS Gothic" pitchFamily="49" charset="-128"/>
              </a:rPr>
              <a:t>無料評価版 </a:t>
            </a:r>
            <a:r>
              <a:rPr lang="en-US" b="0" baseline="0" dirty="0" smtClean="0"/>
              <a:t>DB </a:t>
            </a:r>
            <a:r>
              <a:rPr lang="en-US" b="0" baseline="0" dirty="0" smtClean="0">
                <a:latin typeface="MS Gothic" pitchFamily="49" charset="-128"/>
                <a:ea typeface="MS Gothic" pitchFamily="49" charset="-128"/>
              </a:rPr>
              <a:t>の有効期限は </a:t>
            </a:r>
            <a:r>
              <a:rPr lang="en-US" b="0" baseline="0" dirty="0" smtClean="0"/>
              <a:t>90 </a:t>
            </a:r>
            <a:r>
              <a:rPr lang="en-US" b="0" baseline="0" dirty="0" smtClean="0">
                <a:latin typeface="MS Gothic" pitchFamily="49" charset="-128"/>
                <a:ea typeface="MS Gothic" pitchFamily="49" charset="-128"/>
              </a:rPr>
              <a:t>日で終了します。</a:t>
            </a:r>
            <a:r>
              <a:rPr lang="en-US" b="0" baseline="0" dirty="0" smtClean="0"/>
              <a:t>BizSpark </a:t>
            </a:r>
            <a:r>
              <a:rPr lang="en-US" b="0" baseline="0" dirty="0" smtClean="0">
                <a:latin typeface="MS Gothic" pitchFamily="49" charset="-128"/>
                <a:ea typeface="MS Gothic" pitchFamily="49" charset="-128"/>
              </a:rPr>
              <a:t>サブスクリプションと</a:t>
            </a:r>
            <a:r>
              <a:rPr lang="en-US" b="0" baseline="0" dirty="0" smtClean="0"/>
              <a:t> MSDN </a:t>
            </a:r>
            <a:r>
              <a:rPr lang="en-US" b="0" baseline="0" dirty="0" smtClean="0">
                <a:latin typeface="MS Gothic" pitchFamily="49" charset="-128"/>
                <a:ea typeface="MS Gothic" pitchFamily="49" charset="-128"/>
              </a:rPr>
              <a:t>サブスクリプションでは、より長く使用できる無料</a:t>
            </a:r>
            <a:r>
              <a:rPr lang="en-US" b="0" baseline="0" dirty="0" smtClean="0"/>
              <a:t> DB </a:t>
            </a:r>
            <a:r>
              <a:rPr lang="en-US" b="0" baseline="0" dirty="0" smtClean="0">
                <a:latin typeface="MS Gothic" pitchFamily="49" charset="-128"/>
                <a:ea typeface="MS Gothic" pitchFamily="49" charset="-128"/>
              </a:rPr>
              <a:t>を提供していることに注意してください。</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簡単、展開不要、心配無用</a:t>
            </a:r>
          </a:p>
          <a:p>
            <a:r>
              <a:rPr lang="en-US" sz="900" spc="-70" dirty="0" smtClean="0">
                <a:gradFill>
                  <a:gsLst>
                    <a:gs pos="2917">
                      <a:schemeClr val="tx1"/>
                    </a:gs>
                    <a:gs pos="30000">
                      <a:schemeClr val="tx1"/>
                    </a:gs>
                  </a:gsLst>
                  <a:lin ang="5400000" scaled="0"/>
                </a:gradFill>
              </a:rPr>
              <a:t>Windows 8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クライアント</a:t>
            </a:r>
            <a:r>
              <a:rPr lang="en-US" sz="900" spc="-70" dirty="0" smtClean="0">
                <a:gradFill>
                  <a:gsLst>
                    <a:gs pos="2917">
                      <a:schemeClr val="tx1"/>
                    </a:gs>
                    <a:gs pos="30000">
                      <a:schemeClr val="tx1"/>
                    </a:gs>
                  </a:gsLst>
                  <a:lin ang="5400000" scaled="0"/>
                </a:gradFill>
              </a:rPr>
              <a:t> SDK</a:t>
            </a:r>
          </a:p>
          <a:p>
            <a:r>
              <a:rPr lang="en-US" sz="900" b="1" spc="-70" dirty="0" smtClean="0">
                <a:gradFill>
                  <a:gsLst>
                    <a:gs pos="2917">
                      <a:schemeClr val="tx1"/>
                    </a:gs>
                    <a:gs pos="30000">
                      <a:schemeClr val="tx1"/>
                    </a:gs>
                  </a:gsLst>
                  <a:lin ang="5400000" scaled="0"/>
                </a:gradFill>
              </a:rPr>
              <a:t>iPhone</a:t>
            </a:r>
            <a:r>
              <a:rPr lang="en-US" sz="900" b="1" spc="-70" dirty="0" smtClean="0">
                <a:gradFill>
                  <a:gsLst>
                    <a:gs pos="2917">
                      <a:schemeClr val="tx1"/>
                    </a:gs>
                    <a:gs pos="30000">
                      <a:schemeClr val="tx1"/>
                    </a:gs>
                  </a:gsLst>
                  <a:lin ang="5400000" scaled="0"/>
                </a:gradFill>
                <a:latin typeface="MS Gothic" pitchFamily="49" charset="-128"/>
                <a:ea typeface="MS Gothic" pitchFamily="49" charset="-128"/>
              </a:rPr>
              <a:t>、</a:t>
            </a:r>
            <a:r>
              <a:rPr lang="en-US" sz="900" b="1" spc="-70" dirty="0" smtClean="0">
                <a:gradFill>
                  <a:gsLst>
                    <a:gs pos="2917">
                      <a:schemeClr val="tx1"/>
                    </a:gs>
                    <a:gs pos="30000">
                      <a:schemeClr val="tx1"/>
                    </a:gs>
                  </a:gsLst>
                  <a:lin ang="5400000" scaled="0"/>
                </a:gradFill>
              </a:rPr>
              <a:t>Windows Phone</a:t>
            </a:r>
            <a:r>
              <a:rPr lang="en-US" sz="900" b="1" spc="-70" dirty="0" smtClean="0">
                <a:gradFill>
                  <a:gsLst>
                    <a:gs pos="2917">
                      <a:schemeClr val="tx1"/>
                    </a:gs>
                    <a:gs pos="30000">
                      <a:schemeClr val="tx1"/>
                    </a:gs>
                  </a:gsLst>
                  <a:lin ang="5400000" scaled="0"/>
                </a:gradFill>
                <a:latin typeface="MS Gothic" pitchFamily="49" charset="-128"/>
                <a:ea typeface="MS Gothic" pitchFamily="49" charset="-128"/>
              </a:rPr>
              <a:t>、および </a:t>
            </a:r>
            <a:r>
              <a:rPr lang="en-US" sz="900" b="1" spc="-70" dirty="0" smtClean="0">
                <a:gradFill>
                  <a:gsLst>
                    <a:gs pos="2917">
                      <a:schemeClr val="tx1"/>
                    </a:gs>
                    <a:gs pos="30000">
                      <a:schemeClr val="tx1"/>
                    </a:gs>
                  </a:gsLst>
                  <a:lin ang="5400000" scaled="0"/>
                </a:gradFill>
              </a:rPr>
              <a:t>Android </a:t>
            </a:r>
            <a:r>
              <a:rPr lang="en-US" sz="900" b="1" spc="-70" dirty="0" smtClean="0">
                <a:gradFill>
                  <a:gsLst>
                    <a:gs pos="2917">
                      <a:schemeClr val="tx1"/>
                    </a:gs>
                    <a:gs pos="30000">
                      <a:schemeClr val="tx1"/>
                    </a:gs>
                  </a:gsLst>
                  <a:lin ang="5400000" scaled="0"/>
                </a:gradFill>
                <a:latin typeface="MS Gothic" pitchFamily="49" charset="-128"/>
                <a:ea typeface="MS Gothic" pitchFamily="49" charset="-128"/>
              </a:rPr>
              <a:t>のサポートを間もなく開始</a:t>
            </a:r>
          </a:p>
          <a:p>
            <a:endParaRPr lang="en-US" dirty="0" smtClean="0"/>
          </a:p>
          <a:p>
            <a:r>
              <a:rPr lang="en-US" dirty="0" smtClean="0">
                <a:latin typeface="MS Gothic" pitchFamily="49" charset="-128"/>
                <a:ea typeface="MS Gothic" pitchFamily="49" charset="-128"/>
              </a:rPr>
              <a:t>データ</a:t>
            </a:r>
          </a:p>
          <a:p>
            <a:r>
              <a:rPr lang="en-US" sz="900" spc="-70" dirty="0" smtClean="0">
                <a:gradFill>
                  <a:gsLst>
                    <a:gs pos="2917">
                      <a:schemeClr val="tx1"/>
                    </a:gs>
                    <a:gs pos="30000">
                      <a:schemeClr val="tx1"/>
                    </a:gs>
                  </a:gsLst>
                  <a:lin ang="5400000" scaled="0"/>
                </a:gradFill>
              </a:rPr>
              <a:t>SQL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データベースを使用した構造化ストレージ</a:t>
            </a: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ストレージ用に生成された自動サービス </a:t>
            </a:r>
            <a:r>
              <a:rPr lang="en-US" sz="900" spc="-70" dirty="0" smtClean="0">
                <a:gradFill>
                  <a:gsLst>
                    <a:gs pos="2917">
                      <a:schemeClr val="tx1"/>
                    </a:gs>
                    <a:gs pos="30000">
                      <a:schemeClr val="tx1"/>
                    </a:gs>
                  </a:gsLst>
                  <a:lin ang="5400000" scaled="0"/>
                </a:gradFill>
              </a:rPr>
              <a:t>API</a:t>
            </a: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優れたクエリ機能</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通知</a:t>
            </a:r>
          </a:p>
          <a:p>
            <a:r>
              <a:rPr lang="en-US" sz="900" spc="-70" dirty="0" smtClean="0">
                <a:gradFill>
                  <a:gsLst>
                    <a:gs pos="2917">
                      <a:schemeClr val="tx1"/>
                    </a:gs>
                    <a:gs pos="30000">
                      <a:schemeClr val="tx1"/>
                    </a:gs>
                  </a:gsLst>
                  <a:lin ang="5400000" scaled="0"/>
                </a:gradFill>
              </a:rPr>
              <a:t>WNS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と統合してトースト、タイル、バッジ、および直接通知を提供する</a:t>
            </a: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通知を構成するためのクリーン オブジェクト モデル</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サーバー ロジック</a:t>
            </a: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自動 </a:t>
            </a:r>
            <a:r>
              <a:rPr lang="en-US" sz="900" spc="-70" dirty="0" smtClean="0">
                <a:gradFill>
                  <a:gsLst>
                    <a:gs pos="2917">
                      <a:schemeClr val="tx1"/>
                    </a:gs>
                    <a:gs pos="30000">
                      <a:schemeClr val="tx1"/>
                    </a:gs>
                  </a:gsLst>
                  <a:lin ang="5400000" scaled="0"/>
                </a:gradFill>
              </a:rPr>
              <a:t>CRUD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サービス</a:t>
            </a:r>
            <a:r>
              <a:rPr lang="en-US" sz="900" spc="-70" dirty="0" smtClean="0">
                <a:gradFill>
                  <a:gsLst>
                    <a:gs pos="2917">
                      <a:schemeClr val="tx1"/>
                    </a:gs>
                    <a:gs pos="30000">
                      <a:schemeClr val="tx1"/>
                    </a:gs>
                  </a:gsLst>
                  <a:lin ang="5400000" scaled="0"/>
                </a:gradFill>
              </a:rPr>
              <a:t> API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の生成</a:t>
            </a:r>
          </a:p>
          <a:p>
            <a:r>
              <a:rPr lang="en-US" sz="900" spc="-70" dirty="0" smtClean="0">
                <a:gradFill>
                  <a:gsLst>
                    <a:gs pos="2917">
                      <a:schemeClr val="tx1"/>
                    </a:gs>
                    <a:gs pos="30000">
                      <a:schemeClr val="tx1"/>
                    </a:gs>
                  </a:gsLst>
                  <a:lin ang="5400000" scaled="0"/>
                </a:gradFill>
              </a:rPr>
              <a:t>CRUD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操作パイプラインを遮断するサーバー ロジックを記述する機能</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latin typeface="MS Gothic" pitchFamily="49" charset="-128"/>
                <a:ea typeface="MS Gothic" pitchFamily="49" charset="-128"/>
              </a:rPr>
              <a:t>認証</a:t>
            </a:r>
            <a:endParaRPr lang="en-US" sz="900" spc="-70" dirty="0" smtClean="0">
              <a:gradFill>
                <a:gsLst>
                  <a:gs pos="2917">
                    <a:schemeClr val="tx1"/>
                  </a:gs>
                  <a:gs pos="30000">
                    <a:schemeClr val="tx1"/>
                  </a:gs>
                </a:gsLst>
                <a:lin ang="5400000" scaled="0"/>
              </a:gradFill>
              <a:latin typeface="MS Gothic" pitchFamily="49" charset="-128"/>
              <a:ea typeface="MS Gothic" pitchFamily="49" charset="-128"/>
            </a:endParaRPr>
          </a:p>
          <a:p>
            <a:r>
              <a:rPr lang="en-US" sz="900" b="0" spc="-70" dirty="0" smtClean="0">
                <a:gradFill>
                  <a:gsLst>
                    <a:gs pos="2917">
                      <a:schemeClr val="tx1"/>
                    </a:gs>
                    <a:gs pos="30000">
                      <a:schemeClr val="tx1"/>
                    </a:gs>
                  </a:gsLst>
                  <a:lin ang="5400000" scaled="0"/>
                </a:gradFill>
              </a:rPr>
              <a:t>Windows Live </a:t>
            </a:r>
            <a:r>
              <a:rPr lang="en-US" sz="900" b="0" spc="-70" dirty="0" smtClean="0">
                <a:gradFill>
                  <a:gsLst>
                    <a:gs pos="2917">
                      <a:schemeClr val="tx1"/>
                    </a:gs>
                    <a:gs pos="30000">
                      <a:schemeClr val="tx1"/>
                    </a:gs>
                  </a:gsLst>
                  <a:lin ang="5400000" scaled="0"/>
                </a:gradFill>
                <a:latin typeface="MS Gothic" pitchFamily="49" charset="-128"/>
                <a:ea typeface="MS Gothic" pitchFamily="49" charset="-128"/>
              </a:rPr>
              <a:t>に対する認証</a:t>
            </a:r>
          </a:p>
          <a:p>
            <a:r>
              <a:rPr lang="en-US" sz="900" b="0" spc="-70" dirty="0" smtClean="0">
                <a:gradFill>
                  <a:gsLst>
                    <a:gs pos="2917">
                      <a:schemeClr val="tx1"/>
                    </a:gs>
                    <a:gs pos="30000">
                      <a:schemeClr val="tx1"/>
                    </a:gs>
                  </a:gsLst>
                  <a:lin ang="5400000" scaled="0"/>
                </a:gradFill>
                <a:latin typeface="MS Gothic" pitchFamily="49" charset="-128"/>
                <a:ea typeface="MS Gothic" pitchFamily="49" charset="-128"/>
              </a:rPr>
              <a:t>コードを使用しないテーブル レベルの承認</a:t>
            </a:r>
          </a:p>
          <a:p>
            <a:r>
              <a:rPr lang="en-US" sz="900" b="0" spc="-70" dirty="0" smtClean="0">
                <a:gradFill>
                  <a:gsLst>
                    <a:gs pos="2917">
                      <a:schemeClr val="tx1"/>
                    </a:gs>
                    <a:gs pos="30000">
                      <a:schemeClr val="tx1"/>
                    </a:gs>
                  </a:gsLst>
                  <a:lin ang="5400000" scaled="0"/>
                </a:gradFill>
                <a:latin typeface="MS Gothic" pitchFamily="49" charset="-128"/>
                <a:ea typeface="MS Gothic" pitchFamily="49" charset="-128"/>
              </a:rPr>
              <a:t>サーバー側スクリプトを使用したよりきめ細かい制御</a:t>
            </a:r>
          </a:p>
          <a:p>
            <a:endParaRPr lang="en-US" sz="900" spc="-70" dirty="0" smtClean="0">
              <a:gradFill>
                <a:gsLst>
                  <a:gs pos="2917">
                    <a:schemeClr val="tx1"/>
                  </a:gs>
                  <a:gs pos="30000">
                    <a:schemeClr val="tx1"/>
                  </a:gs>
                </a:gsLst>
                <a:lin ang="5400000" scaled="0"/>
              </a:gradFill>
              <a:latin typeface="MS Gothic" pitchFamily="49" charset="-128"/>
              <a:ea typeface="MS Gothic" pitchFamily="49" charset="-128"/>
            </a:endParaRP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スケール アウトとスケール</a:t>
            </a:r>
            <a:r>
              <a:rPr lang="en-US" sz="900" spc="-70" baseline="0" dirty="0" smtClean="0">
                <a:gradFill>
                  <a:gsLst>
                    <a:gs pos="2917">
                      <a:schemeClr val="tx1"/>
                    </a:gs>
                    <a:gs pos="30000">
                      <a:schemeClr val="tx1"/>
                    </a:gs>
                  </a:gsLst>
                  <a:lin ang="5400000" scaled="0"/>
                </a:gradFill>
                <a:latin typeface="MS Gothic" pitchFamily="49" charset="-128"/>
                <a:ea typeface="MS Gothic" pitchFamily="49" charset="-128"/>
              </a:rPr>
              <a:t> アップ</a:t>
            </a:r>
            <a:endParaRPr lang="en-US" sz="900" spc="-70" dirty="0" smtClean="0">
              <a:gradFill>
                <a:gsLst>
                  <a:gs pos="2917">
                    <a:schemeClr val="tx1"/>
                  </a:gs>
                  <a:gs pos="30000">
                    <a:schemeClr val="tx1"/>
                  </a:gs>
                </a:gsLst>
                <a:lin ang="5400000" scaled="0"/>
              </a:gradFill>
              <a:latin typeface="MS Gothic" pitchFamily="49" charset="-128"/>
              <a:ea typeface="MS Gothic" pitchFamily="49" charset="-128"/>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a:t>
            </a:r>
            <a:r>
              <a:rPr lang="en-US" sz="400" dirty="0" err="1">
                <a:gradFill>
                  <a:gsLst>
                    <a:gs pos="0">
                      <a:prstClr val="black"/>
                    </a:gs>
                    <a:gs pos="100000">
                      <a:prstClr val="black"/>
                    </a:gs>
                  </a:gsLst>
                  <a:lin ang="5400000" scaled="0"/>
                </a:gradFill>
                <a:latin typeface="Segoe UI" pitchFamily="34" charset="0"/>
                <a:ea typeface="Segoe UI" pitchFamily="34" charset="0"/>
                <a:cs typeface="Segoe UI" pitchFamily="34" charset="0"/>
              </a:rPr>
              <a:t>Microsoft</a:t>
            </a:r>
            <a:r>
              <a:rPr lang="en-US" sz="400" dirty="0" err="1">
                <a:gradFill>
                  <a:gsLst>
                    <a:gs pos="0">
                      <a:prstClr val="black"/>
                    </a:gs>
                    <a:gs pos="100000">
                      <a:prstClr val="black"/>
                    </a:gs>
                  </a:gsLst>
                  <a:lin ang="5400000" scaled="0"/>
                </a:gradFill>
                <a:latin typeface="MS Gothic" pitchFamily="49" charset="-128"/>
                <a:ea typeface="MS Gothic" pitchFamily="49" charset="-128"/>
                <a:cs typeface="Segoe UI" pitchFamily="34" charset="0"/>
              </a:rPr>
              <a:t>、</a:t>
            </a:r>
            <a:r>
              <a:rPr lang="en-US" sz="400" dirty="0" err="1">
                <a:gradFill>
                  <a:gsLst>
                    <a:gs pos="0">
                      <a:prstClr val="black"/>
                    </a:gs>
                    <a:gs pos="100000">
                      <a:prstClr val="black"/>
                    </a:gs>
                  </a:gsLst>
                  <a:lin ang="5400000" scaled="0"/>
                </a:gradFill>
                <a:latin typeface="Segoe UI" pitchFamily="34" charset="0"/>
                <a:ea typeface="Segoe UI" pitchFamily="34" charset="0"/>
                <a:cs typeface="Segoe UI" pitchFamily="34" charset="0"/>
              </a:rPr>
              <a:t>Windows</a:t>
            </a:r>
            <a:r>
              <a:rPr lang="en-US" sz="400" dirty="0" err="1">
                <a:gradFill>
                  <a:gsLst>
                    <a:gs pos="0">
                      <a:prstClr val="black"/>
                    </a:gs>
                    <a:gs pos="100000">
                      <a:prstClr val="black"/>
                    </a:gs>
                  </a:gsLst>
                  <a:lin ang="5400000" scaled="0"/>
                </a:gradFill>
                <a:latin typeface="MS Gothic" pitchFamily="49" charset="-128"/>
                <a:ea typeface="MS Gothic" pitchFamily="49" charset="-128"/>
                <a:cs typeface="Segoe UI" pitchFamily="34" charset="0"/>
              </a:rPr>
              <a:t>、およびその他の製品名は、米国</a:t>
            </a:r>
            <a:r>
              <a:rPr lang="en-US" sz="400" dirty="0">
                <a:gradFill>
                  <a:gsLst>
                    <a:gs pos="0">
                      <a:prstClr val="black"/>
                    </a:gs>
                    <a:gs pos="100000">
                      <a:prstClr val="black"/>
                    </a:gs>
                  </a:gsLst>
                  <a:lin ang="5400000" scaled="0"/>
                </a:gradFill>
                <a:latin typeface="MS Gothic" pitchFamily="49" charset="-128"/>
                <a:ea typeface="MS Gothic" pitchFamily="49" charset="-128"/>
                <a:cs typeface="Segoe UI" pitchFamily="34" charset="0"/>
              </a:rPr>
              <a:t>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en-US" sz="400" dirty="0" err="1">
                <a:gradFill>
                  <a:gsLst>
                    <a:gs pos="0">
                      <a:prstClr val="black"/>
                    </a:gs>
                    <a:gs pos="100000">
                      <a:prstClr val="black"/>
                    </a:gs>
                  </a:gsLst>
                  <a:lin ang="5400000" scaled="0"/>
                </a:gradFill>
                <a:latin typeface="MS Gothic" pitchFamily="49" charset="-128"/>
                <a:ea typeface="MS Gothic" pitchFamily="49" charset="-128"/>
                <a:cs typeface="Segoe UI" pitchFamily="34" charset="0"/>
              </a:rPr>
              <a:t>の米国およびその他の国における登録商標または商標です</a:t>
            </a:r>
            <a:r>
              <a:rPr lang="en-US" sz="400" dirty="0">
                <a:gradFill>
                  <a:gsLst>
                    <a:gs pos="0">
                      <a:prstClr val="black"/>
                    </a:gs>
                    <a:gs pos="100000">
                      <a:prstClr val="black"/>
                    </a:gs>
                  </a:gsLst>
                  <a:lin ang="5400000" scaled="0"/>
                </a:gradFill>
                <a:latin typeface="MS Gothic" pitchFamily="49" charset="-128"/>
                <a:ea typeface="MS Gothic" pitchFamily="49" charset="-128"/>
                <a:cs typeface="Segoe UI" pitchFamily="34" charset="0"/>
              </a:rPr>
              <a:t>。</a:t>
            </a:r>
          </a:p>
          <a:p>
            <a:pPr defTabSz="914099" eaLnBrk="0" hangingPunct="0"/>
            <a:r>
              <a:rPr lang="en-US" sz="400" dirty="0">
                <a:gradFill>
                  <a:gsLst>
                    <a:gs pos="0">
                      <a:prstClr val="black"/>
                    </a:gs>
                    <a:gs pos="100000">
                      <a:prstClr val="black"/>
                    </a:gs>
                  </a:gsLst>
                  <a:lin ang="5400000" scaled="0"/>
                </a:gradFill>
                <a:latin typeface="MS Gothic" pitchFamily="49" charset="-128"/>
                <a:ea typeface="MS Gothic" pitchFamily="49" charset="-128"/>
                <a:cs typeface="Segoe UI" pitchFamily="34" charset="0"/>
              </a:rPr>
              <a:t>このプレゼンテーションの内容は情報の提供のみを目的としており、このプレゼンテーションの実施日におけるマイクロソフトの見解を示すものです。変化する市場状況に対応する必要があるため、このドキュメントは、記載された内容の実現に関するマイクロソフトの確約とはみなされないものとします。また、このプレゼンテーション以降に発表される情報の正確性に関して、マイクロソフトはいかなる保証もいたしません。このプレゼンテーションの情報についてマイクロソフトはいかなる責任も負わないものとします。</a:t>
            </a: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9/26/2012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S Gothic" pitchFamily="49" charset="-128"/>
                <a:ea typeface="MS Gothic" pitchFamily="49" charset="-128"/>
              </a:rPr>
              <a:t>受講者の質問/回答と機能の要望をここにまとめて、</a:t>
            </a:r>
            <a:r>
              <a:rPr lang="en-US" dirty="0" smtClean="0"/>
              <a:t>nickha@microsoft.com </a:t>
            </a:r>
            <a:r>
              <a:rPr lang="en-US" dirty="0" smtClean="0">
                <a:latin typeface="MS Gothic" pitchFamily="49" charset="-128"/>
                <a:ea typeface="MS Gothic" pitchFamily="49" charset="-128"/>
              </a:rPr>
              <a:t>に送信してください</a:t>
            </a:r>
            <a:endParaRPr lang="en-US" dirty="0">
              <a:latin typeface="MS Gothic" pitchFamily="49" charset="-128"/>
              <a:ea typeface="MS Gothic" pitchFamily="49" charset="-128"/>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619084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60333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407853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簡単、展開不要、心配無用</a:t>
            </a:r>
          </a:p>
          <a:p>
            <a:r>
              <a:rPr lang="en-US" sz="900" spc="-70" dirty="0" smtClean="0">
                <a:gradFill>
                  <a:gsLst>
                    <a:gs pos="2917">
                      <a:schemeClr val="tx1"/>
                    </a:gs>
                    <a:gs pos="30000">
                      <a:schemeClr val="tx1"/>
                    </a:gs>
                  </a:gsLst>
                  <a:lin ang="5400000" scaled="0"/>
                </a:gradFill>
              </a:rPr>
              <a:t>Windows 8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クライアント</a:t>
            </a:r>
            <a:r>
              <a:rPr lang="en-US" sz="900" spc="-70" dirty="0" smtClean="0">
                <a:gradFill>
                  <a:gsLst>
                    <a:gs pos="2917">
                      <a:schemeClr val="tx1"/>
                    </a:gs>
                    <a:gs pos="30000">
                      <a:schemeClr val="tx1"/>
                    </a:gs>
                  </a:gsLst>
                  <a:lin ang="5400000" scaled="0"/>
                </a:gradFill>
              </a:rPr>
              <a:t> SDK</a:t>
            </a:r>
          </a:p>
          <a:p>
            <a:r>
              <a:rPr lang="en-US" sz="900" b="0" spc="-70" dirty="0" smtClean="0">
                <a:gradFill>
                  <a:gsLst>
                    <a:gs pos="2917">
                      <a:schemeClr val="tx1"/>
                    </a:gs>
                    <a:gs pos="30000">
                      <a:schemeClr val="tx1"/>
                    </a:gs>
                  </a:gsLst>
                  <a:lin ang="5400000" scaled="0"/>
                </a:gradFill>
              </a:rPr>
              <a:t>iPhone</a:t>
            </a:r>
            <a:r>
              <a:rPr lang="en-US" sz="900" b="0" spc="-70" dirty="0" smtClean="0">
                <a:gradFill>
                  <a:gsLst>
                    <a:gs pos="2917">
                      <a:schemeClr val="tx1"/>
                    </a:gs>
                    <a:gs pos="30000">
                      <a:schemeClr val="tx1"/>
                    </a:gs>
                  </a:gsLst>
                  <a:lin ang="5400000" scaled="0"/>
                </a:gradFill>
                <a:latin typeface="MS Gothic" pitchFamily="49" charset="-128"/>
                <a:ea typeface="MS Gothic" pitchFamily="49" charset="-128"/>
              </a:rPr>
              <a:t>、</a:t>
            </a:r>
            <a:r>
              <a:rPr lang="en-US" sz="900" b="0" spc="-70" dirty="0" smtClean="0">
                <a:gradFill>
                  <a:gsLst>
                    <a:gs pos="2917">
                      <a:schemeClr val="tx1"/>
                    </a:gs>
                    <a:gs pos="30000">
                      <a:schemeClr val="tx1"/>
                    </a:gs>
                  </a:gsLst>
                  <a:lin ang="5400000" scaled="0"/>
                </a:gradFill>
              </a:rPr>
              <a:t>Windows Phone</a:t>
            </a:r>
            <a:r>
              <a:rPr lang="en-US" sz="900" b="0" spc="-70" dirty="0" smtClean="0">
                <a:gradFill>
                  <a:gsLst>
                    <a:gs pos="2917">
                      <a:schemeClr val="tx1"/>
                    </a:gs>
                    <a:gs pos="30000">
                      <a:schemeClr val="tx1"/>
                    </a:gs>
                  </a:gsLst>
                  <a:lin ang="5400000" scaled="0"/>
                </a:gradFill>
                <a:latin typeface="MS Gothic" pitchFamily="49" charset="-128"/>
                <a:ea typeface="MS Gothic" pitchFamily="49" charset="-128"/>
              </a:rPr>
              <a:t>、および </a:t>
            </a:r>
            <a:r>
              <a:rPr lang="en-US" sz="900" b="0" spc="-70" dirty="0" smtClean="0">
                <a:gradFill>
                  <a:gsLst>
                    <a:gs pos="2917">
                      <a:schemeClr val="tx1"/>
                    </a:gs>
                    <a:gs pos="30000">
                      <a:schemeClr val="tx1"/>
                    </a:gs>
                  </a:gsLst>
                  <a:lin ang="5400000" scaled="0"/>
                </a:gradFill>
              </a:rPr>
              <a:t>Android </a:t>
            </a:r>
            <a:r>
              <a:rPr lang="en-US" sz="900" b="0" spc="-70" dirty="0" smtClean="0">
                <a:gradFill>
                  <a:gsLst>
                    <a:gs pos="2917">
                      <a:schemeClr val="tx1"/>
                    </a:gs>
                    <a:gs pos="30000">
                      <a:schemeClr val="tx1"/>
                    </a:gs>
                  </a:gsLst>
                  <a:lin ang="5400000" scaled="0"/>
                </a:gradFill>
                <a:latin typeface="MS Gothic" pitchFamily="49" charset="-128"/>
                <a:ea typeface="MS Gothic" pitchFamily="49" charset="-128"/>
              </a:rPr>
              <a:t>のサポートを間もなく開始</a:t>
            </a:r>
          </a:p>
          <a:p>
            <a:endParaRPr lang="en-US" dirty="0" smtClean="0"/>
          </a:p>
          <a:p>
            <a:r>
              <a:rPr lang="en-US" dirty="0" smtClean="0">
                <a:latin typeface="MS Gothic" pitchFamily="49" charset="-128"/>
                <a:ea typeface="MS Gothic" pitchFamily="49" charset="-128"/>
              </a:rPr>
              <a:t>データ</a:t>
            </a:r>
          </a:p>
          <a:p>
            <a:r>
              <a:rPr lang="en-US" sz="900" spc="-70" dirty="0" smtClean="0">
                <a:gradFill>
                  <a:gsLst>
                    <a:gs pos="2917">
                      <a:schemeClr val="tx1"/>
                    </a:gs>
                    <a:gs pos="30000">
                      <a:schemeClr val="tx1"/>
                    </a:gs>
                  </a:gsLst>
                  <a:lin ang="5400000" scaled="0"/>
                </a:gradFill>
              </a:rPr>
              <a:t>SQL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データベースを使用した構造化ストレージ</a:t>
            </a: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ストレージ用に生成された自動サービス </a:t>
            </a:r>
            <a:r>
              <a:rPr lang="en-US" sz="900" spc="-70" dirty="0" smtClean="0">
                <a:gradFill>
                  <a:gsLst>
                    <a:gs pos="2917">
                      <a:schemeClr val="tx1"/>
                    </a:gs>
                    <a:gs pos="30000">
                      <a:schemeClr val="tx1"/>
                    </a:gs>
                  </a:gsLst>
                  <a:lin ang="5400000" scaled="0"/>
                </a:gradFill>
              </a:rPr>
              <a:t>API</a:t>
            </a: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優れたクエリ機能</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通知</a:t>
            </a:r>
          </a:p>
          <a:p>
            <a:r>
              <a:rPr lang="en-US" sz="900" spc="-70" dirty="0" smtClean="0">
                <a:gradFill>
                  <a:gsLst>
                    <a:gs pos="2917">
                      <a:schemeClr val="tx1"/>
                    </a:gs>
                    <a:gs pos="30000">
                      <a:schemeClr val="tx1"/>
                    </a:gs>
                  </a:gsLst>
                  <a:lin ang="5400000" scaled="0"/>
                </a:gradFill>
              </a:rPr>
              <a:t>WNS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と統合してトースト、タイル、バッジ、および直接通知を提供する</a:t>
            </a: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通知を構成するためのクリーン オブジェクト モデル</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サーバー ロジック</a:t>
            </a: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自動 </a:t>
            </a:r>
            <a:r>
              <a:rPr lang="en-US" sz="900" spc="-70" dirty="0" smtClean="0">
                <a:gradFill>
                  <a:gsLst>
                    <a:gs pos="2917">
                      <a:schemeClr val="tx1"/>
                    </a:gs>
                    <a:gs pos="30000">
                      <a:schemeClr val="tx1"/>
                    </a:gs>
                  </a:gsLst>
                  <a:lin ang="5400000" scaled="0"/>
                </a:gradFill>
              </a:rPr>
              <a:t>CRUD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サービス</a:t>
            </a:r>
            <a:r>
              <a:rPr lang="en-US" sz="900" spc="-70" dirty="0" smtClean="0">
                <a:gradFill>
                  <a:gsLst>
                    <a:gs pos="2917">
                      <a:schemeClr val="tx1"/>
                    </a:gs>
                    <a:gs pos="30000">
                      <a:schemeClr val="tx1"/>
                    </a:gs>
                  </a:gsLst>
                  <a:lin ang="5400000" scaled="0"/>
                </a:gradFill>
              </a:rPr>
              <a:t> API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の生成</a:t>
            </a:r>
          </a:p>
          <a:p>
            <a:r>
              <a:rPr lang="en-US" sz="900" spc="-70" dirty="0" smtClean="0">
                <a:gradFill>
                  <a:gsLst>
                    <a:gs pos="2917">
                      <a:schemeClr val="tx1"/>
                    </a:gs>
                    <a:gs pos="30000">
                      <a:schemeClr val="tx1"/>
                    </a:gs>
                  </a:gsLst>
                  <a:lin ang="5400000" scaled="0"/>
                </a:gradFill>
              </a:rPr>
              <a:t>CRUD </a:t>
            </a:r>
            <a:r>
              <a:rPr lang="en-US" sz="900" spc="-70" dirty="0" smtClean="0">
                <a:gradFill>
                  <a:gsLst>
                    <a:gs pos="2917">
                      <a:schemeClr val="tx1"/>
                    </a:gs>
                    <a:gs pos="30000">
                      <a:schemeClr val="tx1"/>
                    </a:gs>
                  </a:gsLst>
                  <a:lin ang="5400000" scaled="0"/>
                </a:gradFill>
                <a:latin typeface="MS Gothic" pitchFamily="49" charset="-128"/>
                <a:ea typeface="MS Gothic" pitchFamily="49" charset="-128"/>
              </a:rPr>
              <a:t>操作パイプラインを遮断するサーバー ロジックを記述する機能</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latin typeface="MS Gothic" pitchFamily="49" charset="-128"/>
                <a:ea typeface="MS Gothic" pitchFamily="49" charset="-128"/>
              </a:rPr>
              <a:t>認証</a:t>
            </a:r>
            <a:endParaRPr lang="en-US" sz="900" spc="-70" dirty="0" smtClean="0">
              <a:gradFill>
                <a:gsLst>
                  <a:gs pos="2917">
                    <a:schemeClr val="tx1"/>
                  </a:gs>
                  <a:gs pos="30000">
                    <a:schemeClr val="tx1"/>
                  </a:gs>
                </a:gsLst>
                <a:lin ang="5400000" scaled="0"/>
              </a:gradFill>
              <a:latin typeface="MS Gothic" pitchFamily="49" charset="-128"/>
              <a:ea typeface="MS Gothic" pitchFamily="49" charset="-128"/>
            </a:endParaRPr>
          </a:p>
          <a:p>
            <a:r>
              <a:rPr lang="en-US" sz="900" b="0" spc="-70" dirty="0" smtClean="0">
                <a:gradFill>
                  <a:gsLst>
                    <a:gs pos="2917">
                      <a:schemeClr val="tx1"/>
                    </a:gs>
                    <a:gs pos="30000">
                      <a:schemeClr val="tx1"/>
                    </a:gs>
                  </a:gsLst>
                  <a:lin ang="5400000" scaled="0"/>
                </a:gradFill>
              </a:rPr>
              <a:t>Windows Live </a:t>
            </a:r>
            <a:r>
              <a:rPr lang="en-US" sz="900" b="0" spc="-70" dirty="0" smtClean="0">
                <a:gradFill>
                  <a:gsLst>
                    <a:gs pos="2917">
                      <a:schemeClr val="tx1"/>
                    </a:gs>
                    <a:gs pos="30000">
                      <a:schemeClr val="tx1"/>
                    </a:gs>
                  </a:gsLst>
                  <a:lin ang="5400000" scaled="0"/>
                </a:gradFill>
                <a:latin typeface="MS Gothic" pitchFamily="49" charset="-128"/>
                <a:ea typeface="MS Gothic" pitchFamily="49" charset="-128"/>
              </a:rPr>
              <a:t>に対する認証</a:t>
            </a:r>
          </a:p>
          <a:p>
            <a:r>
              <a:rPr lang="en-US" sz="900" b="0" spc="-70" dirty="0" smtClean="0">
                <a:gradFill>
                  <a:gsLst>
                    <a:gs pos="2917">
                      <a:schemeClr val="tx1"/>
                    </a:gs>
                    <a:gs pos="30000">
                      <a:schemeClr val="tx1"/>
                    </a:gs>
                  </a:gsLst>
                  <a:lin ang="5400000" scaled="0"/>
                </a:gradFill>
                <a:latin typeface="MS Gothic" pitchFamily="49" charset="-128"/>
                <a:ea typeface="MS Gothic" pitchFamily="49" charset="-128"/>
              </a:rPr>
              <a:t>コードを使用しないテーブル レベルの承認</a:t>
            </a:r>
          </a:p>
          <a:p>
            <a:r>
              <a:rPr lang="en-US" sz="900" b="0" spc="-70" dirty="0" smtClean="0">
                <a:gradFill>
                  <a:gsLst>
                    <a:gs pos="2917">
                      <a:schemeClr val="tx1"/>
                    </a:gs>
                    <a:gs pos="30000">
                      <a:schemeClr val="tx1"/>
                    </a:gs>
                  </a:gsLst>
                  <a:lin ang="5400000" scaled="0"/>
                </a:gradFill>
                <a:latin typeface="MS Gothic" pitchFamily="49" charset="-128"/>
                <a:ea typeface="MS Gothic" pitchFamily="49" charset="-128"/>
              </a:rPr>
              <a:t>サーバー側スクリプトを使用したよりきめ細かい制御</a:t>
            </a:r>
          </a:p>
          <a:p>
            <a:endParaRPr lang="en-US" sz="900" spc="-70" dirty="0" smtClean="0">
              <a:gradFill>
                <a:gsLst>
                  <a:gs pos="2917">
                    <a:schemeClr val="tx1"/>
                  </a:gs>
                  <a:gs pos="30000">
                    <a:schemeClr val="tx1"/>
                  </a:gs>
                </a:gsLst>
                <a:lin ang="5400000" scaled="0"/>
              </a:gradFill>
              <a:latin typeface="MS Gothic" pitchFamily="49" charset="-128"/>
              <a:ea typeface="MS Gothic" pitchFamily="49" charset="-128"/>
            </a:endParaRPr>
          </a:p>
          <a:p>
            <a:r>
              <a:rPr lang="en-US" sz="900" spc="-70" dirty="0" smtClean="0">
                <a:gradFill>
                  <a:gsLst>
                    <a:gs pos="2917">
                      <a:schemeClr val="tx1"/>
                    </a:gs>
                    <a:gs pos="30000">
                      <a:schemeClr val="tx1"/>
                    </a:gs>
                  </a:gsLst>
                  <a:lin ang="5400000" scaled="0"/>
                </a:gradFill>
                <a:latin typeface="MS Gothic" pitchFamily="49" charset="-128"/>
                <a:ea typeface="MS Gothic" pitchFamily="49" charset="-128"/>
              </a:rPr>
              <a:t>スケール アウトとスケール</a:t>
            </a:r>
            <a:r>
              <a:rPr lang="en-US" sz="900" spc="-70" baseline="0" dirty="0" smtClean="0">
                <a:gradFill>
                  <a:gsLst>
                    <a:gs pos="2917">
                      <a:schemeClr val="tx1"/>
                    </a:gs>
                    <a:gs pos="30000">
                      <a:schemeClr val="tx1"/>
                    </a:gs>
                  </a:gsLst>
                  <a:lin ang="5400000" scaled="0"/>
                </a:gradFill>
                <a:latin typeface="MS Gothic" pitchFamily="49" charset="-128"/>
                <a:ea typeface="MS Gothic" pitchFamily="49" charset="-128"/>
              </a:rPr>
              <a:t> アップ</a:t>
            </a:r>
            <a:endParaRPr lang="en-US" sz="900" spc="-70" dirty="0" smtClean="0">
              <a:gradFill>
                <a:gsLst>
                  <a:gs pos="2917">
                    <a:schemeClr val="tx1"/>
                  </a:gs>
                  <a:gs pos="30000">
                    <a:schemeClr val="tx1"/>
                  </a:gs>
                </a:gsLst>
                <a:lin ang="5400000" scaled="0"/>
              </a:gradFill>
              <a:latin typeface="MS Gothic" pitchFamily="49" charset="-128"/>
              <a:ea typeface="MS Gothic" pitchFamily="49" charset="-128"/>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a:t>
            </a:r>
            <a:r>
              <a:rPr lang="en-US" sz="400" dirty="0" err="1" smtClean="0">
                <a:gradFill>
                  <a:gsLst>
                    <a:gs pos="0">
                      <a:prstClr val="black"/>
                    </a:gs>
                    <a:gs pos="100000">
                      <a:prstClr val="black"/>
                    </a:gs>
                  </a:gsLst>
                  <a:lin ang="5400000" scaled="0"/>
                </a:gradFill>
                <a:latin typeface="Segoe UI" pitchFamily="34" charset="0"/>
                <a:ea typeface="Segoe UI" pitchFamily="34" charset="0"/>
                <a:cs typeface="Segoe UI" pitchFamily="34" charset="0"/>
              </a:rPr>
              <a:t>Microsoft</a:t>
            </a:r>
            <a:r>
              <a:rPr lang="en-US" sz="400" dirty="0" err="1" smtClean="0">
                <a:gradFill>
                  <a:gsLst>
                    <a:gs pos="0">
                      <a:prstClr val="black"/>
                    </a:gs>
                    <a:gs pos="100000">
                      <a:prstClr val="black"/>
                    </a:gs>
                  </a:gsLst>
                  <a:lin ang="5400000" scaled="0"/>
                </a:gradFill>
                <a:latin typeface="MS Gothic" pitchFamily="49" charset="-128"/>
                <a:ea typeface="MS Gothic" pitchFamily="49" charset="-128"/>
                <a:cs typeface="Segoe UI" pitchFamily="34" charset="0"/>
              </a:rPr>
              <a:t>、</a:t>
            </a:r>
            <a:r>
              <a:rPr lang="en-US" sz="400" dirty="0" err="1" smtClean="0">
                <a:gradFill>
                  <a:gsLst>
                    <a:gs pos="0">
                      <a:prstClr val="black"/>
                    </a:gs>
                    <a:gs pos="100000">
                      <a:prstClr val="black"/>
                    </a:gs>
                  </a:gsLst>
                  <a:lin ang="5400000" scaled="0"/>
                </a:gradFill>
                <a:latin typeface="Segoe UI" pitchFamily="34" charset="0"/>
                <a:ea typeface="Segoe UI" pitchFamily="34" charset="0"/>
                <a:cs typeface="Segoe UI" pitchFamily="34" charset="0"/>
              </a:rPr>
              <a:t>Windows</a:t>
            </a:r>
            <a:r>
              <a:rPr lang="en-US" sz="400" dirty="0" err="1" smtClean="0">
                <a:gradFill>
                  <a:gsLst>
                    <a:gs pos="0">
                      <a:prstClr val="black"/>
                    </a:gs>
                    <a:gs pos="100000">
                      <a:prstClr val="black"/>
                    </a:gs>
                  </a:gsLst>
                  <a:lin ang="5400000" scaled="0"/>
                </a:gradFill>
                <a:latin typeface="MS Gothic" pitchFamily="49" charset="-128"/>
                <a:ea typeface="MS Gothic" pitchFamily="49" charset="-128"/>
                <a:cs typeface="Segoe UI" pitchFamily="34" charset="0"/>
              </a:rPr>
              <a:t>、およびその他の製品名は、米国</a:t>
            </a:r>
            <a:r>
              <a:rPr lang="en-US" sz="400" dirty="0" smtClean="0">
                <a:gradFill>
                  <a:gsLst>
                    <a:gs pos="0">
                      <a:prstClr val="black"/>
                    </a:gs>
                    <a:gs pos="100000">
                      <a:prstClr val="black"/>
                    </a:gs>
                  </a:gsLst>
                  <a:lin ang="5400000" scaled="0"/>
                </a:gradFill>
                <a:latin typeface="MS Gothic" pitchFamily="49" charset="-128"/>
                <a:ea typeface="MS Gothic" pitchFamily="49" charset="-128"/>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en-US" sz="400" dirty="0" err="1" smtClean="0">
                <a:gradFill>
                  <a:gsLst>
                    <a:gs pos="0">
                      <a:prstClr val="black"/>
                    </a:gs>
                    <a:gs pos="100000">
                      <a:prstClr val="black"/>
                    </a:gs>
                  </a:gsLst>
                  <a:lin ang="5400000" scaled="0"/>
                </a:gradFill>
                <a:latin typeface="MS Gothic" pitchFamily="49" charset="-128"/>
                <a:ea typeface="MS Gothic" pitchFamily="49" charset="-128"/>
                <a:cs typeface="Segoe UI" pitchFamily="34" charset="0"/>
              </a:rPr>
              <a:t>の米国およびその他の国における登録商標または商標です</a:t>
            </a:r>
            <a:r>
              <a:rPr lang="en-US" sz="400" dirty="0" smtClean="0">
                <a:gradFill>
                  <a:gsLst>
                    <a:gs pos="0">
                      <a:prstClr val="black"/>
                    </a:gs>
                    <a:gs pos="100000">
                      <a:prstClr val="black"/>
                    </a:gs>
                  </a:gsLst>
                  <a:lin ang="5400000" scaled="0"/>
                </a:gradFill>
                <a:latin typeface="MS Gothic" pitchFamily="49" charset="-128"/>
                <a:ea typeface="MS Gothic" pitchFamily="49" charset="-128"/>
                <a:cs typeface="Segoe UI" pitchFamily="34" charset="0"/>
              </a:rPr>
              <a:t>。</a:t>
            </a:r>
          </a:p>
          <a:p>
            <a:pPr defTabSz="914099" eaLnBrk="0" hangingPunct="0"/>
            <a:r>
              <a:rPr lang="en-US" sz="400" dirty="0" smtClean="0">
                <a:gradFill>
                  <a:gsLst>
                    <a:gs pos="0">
                      <a:prstClr val="black"/>
                    </a:gs>
                    <a:gs pos="100000">
                      <a:prstClr val="black"/>
                    </a:gs>
                  </a:gsLst>
                  <a:lin ang="5400000" scaled="0"/>
                </a:gradFill>
                <a:latin typeface="MS Gothic" pitchFamily="49" charset="-128"/>
                <a:ea typeface="MS Gothic" pitchFamily="49" charset="-128"/>
                <a:cs typeface="Segoe UI" pitchFamily="34" charset="0"/>
              </a:rPr>
              <a:t>このプレゼンテーションの内容は情報の提供のみを目的としており、このプレゼンテーションの実施日におけるマイクロソフトの見解を示すものです。変化する市場状況に対応する必要があるため、このドキュメントは、記載された内容の実現に関するマイクロソフトの確約とはみなされないものとします。また、このプレゼンテーション以降に発表される情報の正確性に関して、マイクロソフトはいかなる保証もいたしません。このプレゼンテーションの情報についてマイクロソフトはいかなる責任も負わないものとします。</a:t>
            </a: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9/26/2012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latin typeface="MS Gothic" pitchFamily="49" charset="-128"/>
                <a:ea typeface="MS Gothic" pitchFamily="49" charset="-128"/>
              </a:rPr>
              <a:t>ポータルで、新しいモバイル サービス "新しい </a:t>
            </a:r>
            <a:r>
              <a:rPr lang="en-US" dirty="0" smtClean="0"/>
              <a:t>Windows 8 </a:t>
            </a:r>
            <a:r>
              <a:rPr lang="en-US" dirty="0" smtClean="0">
                <a:latin typeface="MS Gothic" pitchFamily="49" charset="-128"/>
                <a:ea typeface="MS Gothic" pitchFamily="49" charset="-128"/>
              </a:rPr>
              <a:t>アプリケーションの作成" のデモを体験します</a:t>
            </a:r>
            <a:endParaRPr lang="en-US" i="0" dirty="0">
              <a:latin typeface="MS Gothic" pitchFamily="49" charset="-128"/>
              <a:ea typeface="MS Gothic" pitchFamily="49" charset="-128"/>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latin typeface="MS Gothic" pitchFamily="49" charset="-128"/>
                <a:ea typeface="MS Gothic" pitchFamily="49" charset="-128"/>
              </a:rPr>
              <a:t>動的スキーマ</a:t>
            </a:r>
          </a:p>
          <a:p>
            <a:r>
              <a:rPr lang="en-US" dirty="0" smtClean="0">
                <a:effectLst/>
                <a:latin typeface="MS Gothic" pitchFamily="49" charset="-128"/>
                <a:ea typeface="MS Gothic" pitchFamily="49" charset="-128"/>
              </a:rPr>
              <a:t>動的スキーマを有効にすると、必要に応じてモバイル </a:t>
            </a:r>
            <a:r>
              <a:rPr lang="en-US" dirty="0" err="1" smtClean="0">
                <a:effectLst/>
                <a:latin typeface="MS Gothic" pitchFamily="49" charset="-128"/>
                <a:ea typeface="MS Gothic" pitchFamily="49" charset="-128"/>
              </a:rPr>
              <a:t>サービスが自動的にテーブルに列を追加し</a:t>
            </a:r>
            <a:r>
              <a:rPr lang="en-US" dirty="0" smtClean="0">
                <a:effectLst/>
                <a:latin typeface="MS Gothic" pitchFamily="49" charset="-128"/>
                <a:ea typeface="MS Gothic" pitchFamily="49" charset="-128"/>
              </a:rPr>
              <a:t>、</a:t>
            </a:r>
            <a:br>
              <a:rPr lang="en-US" dirty="0" smtClean="0">
                <a:effectLst/>
                <a:latin typeface="MS Gothic" pitchFamily="49" charset="-128"/>
                <a:ea typeface="MS Gothic" pitchFamily="49" charset="-128"/>
              </a:rPr>
            </a:br>
            <a:r>
              <a:rPr lang="en-US" dirty="0" err="1" smtClean="0">
                <a:effectLst/>
                <a:latin typeface="MS Gothic" pitchFamily="49" charset="-128"/>
                <a:ea typeface="MS Gothic" pitchFamily="49" charset="-128"/>
              </a:rPr>
              <a:t>受信データを保存します</a:t>
            </a:r>
            <a:r>
              <a:rPr lang="en-US" dirty="0" smtClean="0">
                <a:effectLst/>
                <a:latin typeface="MS Gothic" pitchFamily="49" charset="-128"/>
                <a:ea typeface="MS Gothic" pitchFamily="49" charset="-128"/>
              </a:rPr>
              <a:t>。</a:t>
            </a:r>
            <a:r>
              <a:rPr dirty="0">
                <a:latin typeface="MS Gothic" pitchFamily="49" charset="-128"/>
                <a:ea typeface="MS Gothic" pitchFamily="49" charset="-128"/>
              </a:rPr>
              <a:t/>
            </a:r>
            <a:br>
              <a:rPr dirty="0">
                <a:latin typeface="MS Gothic" pitchFamily="49" charset="-128"/>
                <a:ea typeface="MS Gothic" pitchFamily="49" charset="-128"/>
              </a:rPr>
            </a:br>
            <a:r>
              <a:rPr lang="en-US" dirty="0" smtClean="0">
                <a:effectLst/>
                <a:latin typeface="MS Gothic" pitchFamily="49" charset="-128"/>
                <a:ea typeface="MS Gothic" pitchFamily="49" charset="-128"/>
              </a:rPr>
              <a:t>動的スキーマを無効にすると、モバイル サービスはテーブル上の既存の列に対応するプロパティを持つデータのみを受け入れます。</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1" y="1618438"/>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3" y="2193995"/>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5" name="Group 14"/>
          <p:cNvGrpSpPr/>
          <p:nvPr userDrawn="1"/>
        </p:nvGrpSpPr>
        <p:grpSpPr>
          <a:xfrm>
            <a:off x="9895285" y="2193995"/>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8" name="Group 17"/>
          <p:cNvGrpSpPr/>
          <p:nvPr userDrawn="1"/>
        </p:nvGrpSpPr>
        <p:grpSpPr>
          <a:xfrm>
            <a:off x="9059515" y="1813780"/>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smtClean="0">
                <a:solidFill>
                  <a:schemeClr val="bg1">
                    <a:alpha val="99000"/>
                  </a:schemeClr>
                </a:solidFill>
                <a:latin typeface="Segoe UI" pitchFamily="34" charset="0"/>
                <a:cs typeface="Arial" charset="0"/>
              </a:rPr>
              <a:t>© 2012 Microsoft Corporation. All rights reserved. </a:t>
            </a:r>
            <a:r>
              <a:rPr lang="es-ES" altLang="ja-JP" sz="700" dirty="0" smtClean="0">
                <a:solidFill>
                  <a:schemeClr val="bg1">
                    <a:alpha val="99000"/>
                  </a:schemeClr>
                </a:solidFill>
                <a:latin typeface="Segoe UI" pitchFamily="34" charset="0"/>
                <a:cs typeface="Arial" charset="0"/>
              </a:rPr>
              <a:t>Microsoft</a:t>
            </a:r>
            <a:r>
              <a:rPr lang="ja-JP" altLang="es-ES" sz="700" dirty="0" smtClean="0">
                <a:solidFill>
                  <a:schemeClr val="bg1">
                    <a:alpha val="99000"/>
                  </a:schemeClr>
                </a:solidFill>
                <a:latin typeface="MS Gothic" pitchFamily="49" charset="-128"/>
                <a:ea typeface="MS Gothic" pitchFamily="49" charset="-128"/>
                <a:cs typeface="Arial" charset="0"/>
              </a:rPr>
              <a:t>、</a:t>
            </a:r>
            <a:r>
              <a:rPr lang="es-ES" altLang="ja-JP" sz="700" dirty="0" smtClean="0">
                <a:solidFill>
                  <a:schemeClr val="bg1">
                    <a:alpha val="99000"/>
                  </a:schemeClr>
                </a:solidFill>
                <a:latin typeface="Segoe UI" pitchFamily="34" charset="0"/>
                <a:cs typeface="Arial" charset="0"/>
              </a:rPr>
              <a:t>Windows</a:t>
            </a:r>
            <a:r>
              <a:rPr lang="ja-JP" altLang="es-ES" sz="700" dirty="0" smtClean="0">
                <a:solidFill>
                  <a:schemeClr val="bg1">
                    <a:alpha val="99000"/>
                  </a:schemeClr>
                </a:solidFill>
                <a:latin typeface="MS Gothic" pitchFamily="49" charset="-128"/>
                <a:ea typeface="MS Gothic" pitchFamily="49" charset="-128"/>
                <a:cs typeface="Arial" charset="0"/>
              </a:rPr>
              <a:t>、</a:t>
            </a:r>
            <a:r>
              <a:rPr lang="es-ES" altLang="ja-JP" sz="700" dirty="0" smtClean="0">
                <a:solidFill>
                  <a:schemeClr val="bg1">
                    <a:alpha val="99000"/>
                  </a:schemeClr>
                </a:solidFill>
                <a:latin typeface="Segoe UI" pitchFamily="34" charset="0"/>
                <a:cs typeface="Arial" charset="0"/>
              </a:rPr>
              <a:t>Windows Vista </a:t>
            </a:r>
            <a:r>
              <a:rPr lang="ja-JP" altLang="es-ES" sz="700" dirty="0" smtClean="0">
                <a:solidFill>
                  <a:schemeClr val="bg1">
                    <a:alpha val="99000"/>
                  </a:schemeClr>
                </a:solidFill>
                <a:latin typeface="MS Gothic" pitchFamily="49" charset="-128"/>
                <a:ea typeface="MS Gothic" pitchFamily="49" charset="-128"/>
                <a:cs typeface="Arial" charset="0"/>
              </a:rPr>
              <a:t>およびその他の製品名は、米国 </a:t>
            </a:r>
            <a:r>
              <a:rPr lang="es-ES" altLang="ja-JP" sz="700" dirty="0" smtClean="0">
                <a:solidFill>
                  <a:schemeClr val="bg1">
                    <a:alpha val="99000"/>
                  </a:schemeClr>
                </a:solidFill>
                <a:latin typeface="Segoe UI" pitchFamily="34" charset="0"/>
                <a:cs typeface="Arial" charset="0"/>
              </a:rPr>
              <a:t>Microsoft </a:t>
            </a:r>
            <a:r>
              <a:rPr lang="es-ES" altLang="ja-JP" sz="700" dirty="0" err="1" smtClean="0">
                <a:solidFill>
                  <a:schemeClr val="bg1">
                    <a:alpha val="99000"/>
                  </a:schemeClr>
                </a:solidFill>
                <a:latin typeface="Segoe UI" pitchFamily="34" charset="0"/>
                <a:cs typeface="Arial" charset="0"/>
              </a:rPr>
              <a:t>Corporation</a:t>
            </a:r>
            <a:r>
              <a:rPr lang="es-ES" altLang="ja-JP" sz="700" dirty="0" smtClean="0">
                <a:solidFill>
                  <a:schemeClr val="bg1">
                    <a:alpha val="99000"/>
                  </a:schemeClr>
                </a:solidFill>
                <a:latin typeface="Segoe UI" pitchFamily="34" charset="0"/>
                <a:cs typeface="Arial" charset="0"/>
              </a:rPr>
              <a:t> </a:t>
            </a:r>
            <a:r>
              <a:rPr lang="ja-JP" altLang="es-ES" sz="700" dirty="0" smtClean="0">
                <a:solidFill>
                  <a:schemeClr val="bg1">
                    <a:alpha val="99000"/>
                  </a:schemeClr>
                </a:solidFill>
                <a:latin typeface="MS Gothic" pitchFamily="49" charset="-128"/>
                <a:ea typeface="MS Gothic" pitchFamily="49" charset="-128"/>
                <a:cs typeface="Arial" charset="0"/>
              </a:rPr>
              <a:t>の米国およびその他の国における登録商標または商標です。</a:t>
            </a:r>
            <a:endParaRPr lang="en-US" sz="700" dirty="0" smtClean="0">
              <a:solidFill>
                <a:schemeClr val="bg1">
                  <a:alpha val="99000"/>
                </a:schemeClr>
              </a:solidFill>
              <a:latin typeface="MS Gothic" pitchFamily="49" charset="-128"/>
              <a:ea typeface="MS Gothic" pitchFamily="49" charset="-128"/>
              <a:cs typeface="Arial" charset="0"/>
            </a:endParaRPr>
          </a:p>
          <a:p>
            <a:pPr algn="ctr" defTabSz="914023" eaLnBrk="0" hangingPunct="0"/>
            <a:r>
              <a:rPr lang="ja-JP" altLang="es-ES" sz="700" dirty="0" smtClean="0">
                <a:solidFill>
                  <a:schemeClr val="bg1">
                    <a:alpha val="99000"/>
                  </a:schemeClr>
                </a:solidFill>
                <a:latin typeface="MS Gothic" pitchFamily="49" charset="-128"/>
                <a:ea typeface="MS Gothic" pitchFamily="49" charset="-128"/>
                <a:cs typeface="Arial" charset="0"/>
              </a:rPr>
              <a:t>このプレゼンテーションの内容は情報の提供のみを目的としており、このプレゼンテーションの実施日におけるマイクロソフトの見解を示すものです。変化する市場状況に対応する必要があるため、このドキュメントは、記載された内容の実現に関するマイクロソフトの確約とはみなされないものとします。また、このプレゼンテーション以降に発表される情報の正確性に関して、マイクロソフトはいかなる保証もいたしません。このプレゼンテーションの情報についてマイクロソフトはいかなる責任も負わないものとします。</a:t>
            </a:r>
            <a:endParaRPr lang="en-US" sz="700" dirty="0">
              <a:solidFill>
                <a:schemeClr val="bg1">
                  <a:alpha val="99000"/>
                </a:schemeClr>
              </a:solidFill>
              <a:latin typeface="MS Gothic" pitchFamily="49" charset="-128"/>
              <a:ea typeface="MS Gothic" pitchFamily="49" charset="-128"/>
              <a:cs typeface="Arial" charset="0"/>
            </a:endParaRP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ロゴと紹介文"/>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8" y="4612343"/>
            <a:ext cx="5454333" cy="1526572"/>
          </a:xfrm>
        </p:spPr>
        <p:txBody>
          <a:bodyPr/>
          <a:lstStyle>
            <a:lvl1pPr marL="0" indent="0">
              <a:buFont typeface="Arial" pitchFamily="34" charset="0"/>
              <a:buNone/>
              <a:defRPr sz="3200">
                <a:solidFill>
                  <a:schemeClr val="bg1">
                    <a:alpha val="98000"/>
                  </a:schemeClr>
                </a:solidFill>
                <a:latin typeface="+mj-lt"/>
              </a:defRPr>
            </a:lvl1pPr>
            <a:lvl2pPr marL="613473" indent="0">
              <a:buFont typeface="Arial" pitchFamily="34" charset="0"/>
              <a:buNone/>
              <a:defRPr/>
            </a:lvl2pPr>
            <a:lvl3pPr marL="1140204" indent="0">
              <a:buFont typeface="Arial" pitchFamily="34" charset="0"/>
              <a:buNone/>
              <a:defRPr/>
            </a:lvl3pPr>
            <a:lvl4pPr marL="1677524" indent="0">
              <a:buFont typeface="Arial" pitchFamily="34" charset="0"/>
              <a:buNone/>
              <a:defRPr/>
            </a:lvl4pPr>
            <a:lvl5pPr marL="21386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3"/>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524" indent="-5373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683" indent="-4611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7151" indent="-4484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3"/>
            <a:ext cx="11149013" cy="2713905"/>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93" indent="-45692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921" indent="-456921">
              <a:spcBef>
                <a:spcPts val="0"/>
              </a:spcBef>
              <a:spcAft>
                <a:spcPts val="533"/>
              </a:spcAft>
              <a:buFont typeface="Arial" pitchFamily="34" charset="0"/>
              <a:buChar char="•"/>
              <a:defRPr/>
            </a:lvl5pPr>
            <a:lvl6pPr marL="1377135" indent="-456921">
              <a:buFont typeface="Arial" pitchFamily="34" charset="0"/>
              <a:buChar char="•"/>
              <a:defRPr sz="3200">
                <a:gradFill>
                  <a:gsLst>
                    <a:gs pos="0">
                      <a:srgbClr val="595959"/>
                    </a:gs>
                    <a:gs pos="86000">
                      <a:srgbClr val="595959"/>
                    </a:gs>
                  </a:gsLst>
                  <a:lin ang="5400000" scaled="0"/>
                </a:gradFill>
              </a:defRPr>
            </a:lvl6pPr>
            <a:lvl7pPr marL="1673292" indent="-300394">
              <a:defRPr>
                <a:gradFill>
                  <a:gsLst>
                    <a:gs pos="0">
                      <a:srgbClr val="595959"/>
                    </a:gs>
                    <a:gs pos="86000">
                      <a:srgbClr val="595959"/>
                    </a:gs>
                  </a:gsLst>
                  <a:lin ang="5400000" scaled="0"/>
                </a:gradFill>
              </a:defRPr>
            </a:lvl7pPr>
            <a:lvl8pPr marL="1982144" indent="-308857">
              <a:defRPr>
                <a:gradFill>
                  <a:gsLst>
                    <a:gs pos="0">
                      <a:srgbClr val="595959"/>
                    </a:gs>
                    <a:gs pos="86000">
                      <a:srgbClr val="595959"/>
                    </a:gs>
                  </a:gsLst>
                  <a:lin ang="5400000" scaled="0"/>
                </a:gradFill>
              </a:defRPr>
            </a:lvl8pPr>
          </a:lstStyle>
          <a:p>
            <a:pPr marL="461155" lvl="0" indent="-461155" algn="l" defTabSz="1218431" rtl="0" eaLnBrk="1" latinLnBrk="0" hangingPunct="1">
              <a:lnSpc>
                <a:spcPct val="90000"/>
              </a:lnSpc>
              <a:spcBef>
                <a:spcPct val="20000"/>
              </a:spcBef>
              <a:buSzPct val="90000"/>
              <a:buFont typeface="Arial" pitchFamily="34" charset="0"/>
              <a:buChar char="•"/>
            </a:pPr>
            <a:r>
              <a:rPr lang="en-US" smtClean="0"/>
              <a:t>Click to edit Master text styles</a:t>
            </a:r>
          </a:p>
          <a:p>
            <a:pPr marL="461155" lvl="1" indent="-461155" algn="l" defTabSz="1218431" rtl="0" eaLnBrk="1" latinLnBrk="0" hangingPunct="1">
              <a:lnSpc>
                <a:spcPct val="90000"/>
              </a:lnSpc>
              <a:spcBef>
                <a:spcPct val="20000"/>
              </a:spcBef>
              <a:buSzPct val="90000"/>
              <a:buFont typeface="Arial" pitchFamily="34" charset="0"/>
              <a:buChar char="•"/>
            </a:pPr>
            <a:r>
              <a:rPr lang="en-US" smtClean="0"/>
              <a:t>Second level</a:t>
            </a:r>
          </a:p>
          <a:p>
            <a:pPr marL="461155" lvl="2" indent="-461155" algn="l" defTabSz="1218431" rtl="0" eaLnBrk="1" latinLnBrk="0" hangingPunct="1">
              <a:lnSpc>
                <a:spcPct val="90000"/>
              </a:lnSpc>
              <a:spcBef>
                <a:spcPct val="20000"/>
              </a:spcBef>
              <a:buSzPct val="90000"/>
              <a:buFont typeface="Arial" pitchFamily="34" charset="0"/>
              <a:buChar char="•"/>
            </a:pPr>
            <a:r>
              <a:rPr lang="en-US" smtClean="0"/>
              <a:t>Third level</a:t>
            </a:r>
          </a:p>
          <a:p>
            <a:pPr marL="461155" lvl="3" indent="-461155" algn="l" defTabSz="1218431" rtl="0" eaLnBrk="1" latinLnBrk="0" hangingPunct="1">
              <a:lnSpc>
                <a:spcPct val="90000"/>
              </a:lnSpc>
              <a:spcBef>
                <a:spcPct val="20000"/>
              </a:spcBef>
              <a:buSzPct val="90000"/>
              <a:buFont typeface="Arial" pitchFamily="34" charset="0"/>
              <a:buChar char="•"/>
            </a:pPr>
            <a:r>
              <a:rPr lang="en-US" smtClean="0"/>
              <a:t>Fourth level</a:t>
            </a:r>
          </a:p>
          <a:p>
            <a:pPr marL="461155" lvl="4" indent="-461155" algn="l" defTabSz="121843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7"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258328"/>
          </a:xfrm>
        </p:spPr>
        <p:txBody>
          <a:bodyPr/>
          <a:lstStyle>
            <a:lvl1pPr marL="454808" indent="-454808">
              <a:lnSpc>
                <a:spcPct val="90000"/>
              </a:lnSpc>
              <a:buSzPct val="80000"/>
              <a:buFont typeface="Arial" pitchFamily="34" charset="0"/>
              <a:buChar char="•"/>
              <a:defRPr sz="4300"/>
            </a:lvl1pPr>
            <a:lvl2pPr marL="835591" indent="-380773">
              <a:lnSpc>
                <a:spcPct val="90000"/>
              </a:lnSpc>
              <a:buSzPct val="80000"/>
              <a:buFont typeface="Arial" pitchFamily="34" charset="0"/>
              <a:buChar char="•"/>
              <a:defRPr sz="3700"/>
            </a:lvl2pPr>
            <a:lvl3pPr marL="1218480" indent="-382890">
              <a:lnSpc>
                <a:spcPct val="90000"/>
              </a:lnSpc>
              <a:buSzPct val="80000"/>
              <a:buFont typeface="Arial" pitchFamily="34" charset="0"/>
              <a:buChar char="•"/>
              <a:defRPr sz="3200"/>
            </a:lvl3pPr>
            <a:lvl4pPr marL="2282524" indent="-300394">
              <a:lnSpc>
                <a:spcPct val="90000"/>
              </a:lnSpc>
              <a:buSzPct val="80000"/>
              <a:buFont typeface="Arial" pitchFamily="34" charset="0"/>
              <a:buChar char="•"/>
              <a:defRPr sz="2700"/>
            </a:lvl4pPr>
            <a:lvl5pPr marL="2591384" indent="-30885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258328"/>
          </a:xfrm>
        </p:spPr>
        <p:txBody>
          <a:bodyPr/>
          <a:lstStyle>
            <a:lvl1pPr marL="609240" indent="-609240">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4058" indent="-609240">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516"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9072" indent="-45692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462" indent="-45692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808" lvl="0" indent="-454808" algn="l" defTabSz="1218431" rtl="0" eaLnBrk="1" latinLnBrk="0" hangingPunct="1">
              <a:lnSpc>
                <a:spcPct val="90000"/>
              </a:lnSpc>
              <a:spcBef>
                <a:spcPct val="20000"/>
              </a:spcBef>
              <a:buSzPct val="80000"/>
              <a:buFont typeface="Arial" pitchFamily="34" charset="0"/>
              <a:buChar char="•"/>
            </a:pPr>
            <a:r>
              <a:rPr lang="en-US" smtClean="0"/>
              <a:t>Click to edit Master text styles</a:t>
            </a:r>
          </a:p>
          <a:p>
            <a:pPr marL="454808" lvl="1" indent="-454808" algn="l" defTabSz="1218431" rtl="0" eaLnBrk="1" latinLnBrk="0" hangingPunct="1">
              <a:lnSpc>
                <a:spcPct val="90000"/>
              </a:lnSpc>
              <a:spcBef>
                <a:spcPct val="20000"/>
              </a:spcBef>
              <a:buSzPct val="80000"/>
              <a:buFont typeface="Arial" pitchFamily="34" charset="0"/>
              <a:buChar char="•"/>
            </a:pPr>
            <a:r>
              <a:rPr lang="en-US" smtClean="0"/>
              <a:t>Second level</a:t>
            </a:r>
          </a:p>
          <a:p>
            <a:pPr marL="454808" lvl="2" indent="-454808" algn="l" defTabSz="1218431" rtl="0" eaLnBrk="1" latinLnBrk="0" hangingPunct="1">
              <a:lnSpc>
                <a:spcPct val="90000"/>
              </a:lnSpc>
              <a:spcBef>
                <a:spcPct val="20000"/>
              </a:spcBef>
              <a:buSzPct val="80000"/>
              <a:buFont typeface="Arial" pitchFamily="34" charset="0"/>
              <a:buChar char="•"/>
            </a:pPr>
            <a:r>
              <a:rPr lang="en-US" smtClean="0"/>
              <a:t>Third level</a:t>
            </a:r>
          </a:p>
          <a:p>
            <a:pPr marL="454808" lvl="3" indent="-454808" algn="l" defTabSz="1218431" rtl="0" eaLnBrk="1" latinLnBrk="0" hangingPunct="1">
              <a:lnSpc>
                <a:spcPct val="90000"/>
              </a:lnSpc>
              <a:spcBef>
                <a:spcPct val="20000"/>
              </a:spcBef>
              <a:buSzPct val="80000"/>
              <a:buFont typeface="Arial" pitchFamily="34" charset="0"/>
              <a:buChar char="•"/>
            </a:pPr>
            <a:r>
              <a:rPr lang="en-US" smtClean="0"/>
              <a:t>Fourth level</a:t>
            </a:r>
          </a:p>
          <a:p>
            <a:pPr marL="454808" lvl="4" indent="-454808" algn="l" defTabSz="121843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3110595"/>
          </a:xfrm>
        </p:spPr>
        <p:txBody>
          <a:bodyPr/>
          <a:lstStyle>
            <a:lvl1pPr marL="537314" indent="-537314">
              <a:buSzPct val="80000"/>
              <a:buFont typeface="Arial" pitchFamily="34" charset="0"/>
              <a:buChar char="•"/>
              <a:defRPr sz="3700"/>
            </a:lvl1pPr>
            <a:lvl2pPr marL="992130" indent="-429430">
              <a:buSzPct val="80000"/>
              <a:buFont typeface="Arial" pitchFamily="34" charset="0"/>
              <a:buChar char="•"/>
              <a:defRPr sz="3700"/>
            </a:lvl2pPr>
            <a:lvl3pPr marL="1368671" indent="-376541" defTabSz="1372904">
              <a:buSzPct val="80000"/>
              <a:buFont typeface="Arial" pitchFamily="34" charset="0"/>
              <a:buChar char="•"/>
              <a:defRPr sz="3200"/>
            </a:lvl3pPr>
            <a:lvl4pPr marL="1755793" indent="-382890">
              <a:buSzPct val="80000"/>
              <a:buFont typeface="Arial" pitchFamily="34" charset="0"/>
              <a:buChar char="•"/>
              <a:defRPr sz="2700"/>
            </a:lvl4pPr>
            <a:lvl5pPr marL="2054064" indent="-29827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3110595"/>
          </a:xfrm>
        </p:spPr>
        <p:txBody>
          <a:bodyPr/>
          <a:lstStyle>
            <a:lvl1pPr marL="394866" indent="-394866">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240" indent="-609240">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628" indent="-45692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836" indent="-45692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9064" indent="-45692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836" indent="-456921">
              <a:defRPr sz="2100"/>
            </a:lvl6pPr>
            <a:lvl7pPr marL="2136566" indent="-380773">
              <a:defRPr sz="2100"/>
            </a:lvl7pPr>
            <a:lvl8pPr>
              <a:defRPr sz="2100"/>
            </a:lvl8pPr>
            <a:lvl9pPr>
              <a:defRPr sz="2100"/>
            </a:lvl9pPr>
          </a:lstStyle>
          <a:p>
            <a:pPr marL="537314" lvl="0" indent="-537314" algn="l" defTabSz="1218431" rtl="0" eaLnBrk="1" latinLnBrk="0" hangingPunct="1">
              <a:lnSpc>
                <a:spcPct val="90000"/>
              </a:lnSpc>
              <a:spcBef>
                <a:spcPct val="20000"/>
              </a:spcBef>
              <a:buSzPct val="80000"/>
            </a:pPr>
            <a:r>
              <a:rPr lang="en-US" smtClean="0"/>
              <a:t>Click to edit Master text styles</a:t>
            </a:r>
          </a:p>
          <a:p>
            <a:pPr marL="537314" lvl="1" indent="-537314" algn="l" defTabSz="1218431" rtl="0" eaLnBrk="1" latinLnBrk="0" hangingPunct="1">
              <a:lnSpc>
                <a:spcPct val="90000"/>
              </a:lnSpc>
              <a:spcBef>
                <a:spcPct val="20000"/>
              </a:spcBef>
              <a:buSzPct val="80000"/>
            </a:pPr>
            <a:r>
              <a:rPr lang="en-US" smtClean="0"/>
              <a:t>Second level</a:t>
            </a:r>
          </a:p>
          <a:p>
            <a:pPr marL="537314" lvl="2" indent="-537314" algn="l" defTabSz="1218431" rtl="0" eaLnBrk="1" latinLnBrk="0" hangingPunct="1">
              <a:lnSpc>
                <a:spcPct val="90000"/>
              </a:lnSpc>
              <a:spcBef>
                <a:spcPct val="20000"/>
              </a:spcBef>
              <a:buSzPct val="80000"/>
            </a:pPr>
            <a:r>
              <a:rPr lang="en-US" smtClean="0"/>
              <a:t>Third level</a:t>
            </a:r>
          </a:p>
          <a:p>
            <a:pPr marL="537314" lvl="3" indent="-537314" algn="l" defTabSz="1218431" rtl="0" eaLnBrk="1" latinLnBrk="0" hangingPunct="1">
              <a:lnSpc>
                <a:spcPct val="90000"/>
              </a:lnSpc>
              <a:spcBef>
                <a:spcPct val="20000"/>
              </a:spcBef>
              <a:buSzPct val="80000"/>
            </a:pPr>
            <a:r>
              <a:rPr lang="en-US" smtClean="0"/>
              <a:t>Fourth level</a:t>
            </a:r>
          </a:p>
          <a:p>
            <a:pPr marL="537314" lvl="4" indent="-537314" algn="l" defTabSz="121843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8"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4"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3"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97" tIns="60900" rIns="121797" bIns="60900" numCol="1" spcCol="0" rtlCol="0" anchor="ctr" anchorCtr="0" compatLnSpc="1">
            <a:prstTxWarp prst="textNoShape">
              <a:avLst/>
            </a:prstTxWarp>
          </a:bodyPr>
          <a:lstStyle/>
          <a:p>
            <a:pPr algn="ctr" defTabSz="1217664"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7"/>
            <a:ext cx="6945312" cy="2468368"/>
          </a:xfrm>
        </p:spPr>
        <p:txBody>
          <a:bodyPr lIns="243697" tIns="243697" anchor="ctr" anchorCtr="0"/>
          <a:lstStyle>
            <a:lvl1pPr marL="765779" indent="-761547">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431" rtl="0" eaLnBrk="1" latinLnBrk="0" hangingPunct="1">
              <a:lnSpc>
                <a:spcPct val="90000"/>
              </a:lnSpc>
              <a:spcBef>
                <a:spcPts val="0"/>
              </a:spcBef>
              <a:spcAft>
                <a:spcPts val="1200"/>
              </a:spcAft>
              <a:buSzPct val="80000"/>
            </a:pPr>
            <a:r>
              <a:rPr lang="en-US" smtClean="0"/>
              <a:t>Click to edit Master text styles</a:t>
            </a:r>
          </a:p>
          <a:p>
            <a:pPr marL="4233" lvl="1" indent="0" algn="l" defTabSz="121843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81" tIns="54834" rIns="109681" bIns="54834" numCol="1" anchor="t" anchorCtr="0" compatLnSpc="1">
            <a:prstTxWarp prst="textNoShape">
              <a:avLst/>
            </a:prstTxWarp>
          </a:bodyPr>
          <a:lstStyle/>
          <a:p>
            <a:pPr defTabSz="162435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5" tIns="60923" rIns="121845" bIns="60923" numCol="1" anchor="t" anchorCtr="0" compatLnSpc="1">
            <a:prstTxWarp prst="textNoShape">
              <a:avLst/>
            </a:prstTxWarp>
          </a:bodyPr>
          <a:lstStyle/>
          <a:p>
            <a:pPr defTabSz="121848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81" tIns="54834" rIns="109681" bIns="54834" numCol="1" anchor="t" anchorCtr="0" compatLnSpc="1">
            <a:prstTxWarp prst="textNoShape">
              <a:avLst/>
            </a:prstTxWarp>
          </a:bodyPr>
          <a:lstStyle/>
          <a:p>
            <a:pPr defTabSz="121848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2"/>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3"/>
            <a:ext cx="11173090" cy="677014"/>
          </a:xfrm>
          <a:prstGeom prst="rect">
            <a:avLst/>
          </a:prstGeom>
          <a:noFill/>
          <a:ln w="12700">
            <a:noFill/>
            <a:miter lim="800000"/>
            <a:headEnd type="none" w="sm" len="sm"/>
            <a:tailEnd type="none" w="sm" len="sm"/>
          </a:ln>
          <a:effectLst/>
        </p:spPr>
        <p:txBody>
          <a:bodyPr vert="horz" wrap="square" lIns="121825" tIns="60913" rIns="121825" bIns="60913" numCol="1" anchor="t" anchorCtr="0" compatLnSpc="1">
            <a:prstTxWarp prst="textNoShape">
              <a:avLst/>
            </a:prstTxWarp>
            <a:spAutoFit/>
          </a:bodyPr>
          <a:lstStyle/>
          <a:p>
            <a:pPr algn="ctr" defTabSz="914023" eaLnBrk="0" hangingPunct="0"/>
            <a:r>
              <a:rPr lang="en-US" sz="900" dirty="0" smtClean="0">
                <a:solidFill>
                  <a:schemeClr val="bg1">
                    <a:alpha val="99000"/>
                  </a:schemeClr>
                </a:solidFill>
                <a:latin typeface="Segoe UI" pitchFamily="34" charset="0"/>
                <a:cs typeface="Arial" charset="0"/>
              </a:rPr>
              <a:t>© 2012 Microsoft Corporation. All rights reserved. </a:t>
            </a:r>
            <a:r>
              <a:rPr lang="es-ES" altLang="ja-JP" sz="900" dirty="0" smtClean="0">
                <a:solidFill>
                  <a:schemeClr val="bg1">
                    <a:alpha val="99000"/>
                  </a:schemeClr>
                </a:solidFill>
                <a:latin typeface="Segoe UI" pitchFamily="34" charset="0"/>
                <a:cs typeface="Arial" charset="0"/>
              </a:rPr>
              <a:t>Microsoft</a:t>
            </a:r>
            <a:r>
              <a:rPr lang="ja-JP" altLang="es-ES" sz="900" dirty="0" smtClean="0">
                <a:solidFill>
                  <a:schemeClr val="bg1">
                    <a:alpha val="99000"/>
                  </a:schemeClr>
                </a:solidFill>
                <a:latin typeface="MS Gothic" pitchFamily="49" charset="-128"/>
                <a:ea typeface="MS Gothic" pitchFamily="49" charset="-128"/>
                <a:cs typeface="Arial" charset="0"/>
              </a:rPr>
              <a:t>、</a:t>
            </a:r>
            <a:r>
              <a:rPr lang="es-ES" altLang="ja-JP" sz="900" dirty="0" smtClean="0">
                <a:solidFill>
                  <a:schemeClr val="bg1">
                    <a:alpha val="99000"/>
                  </a:schemeClr>
                </a:solidFill>
                <a:latin typeface="Segoe UI" pitchFamily="34" charset="0"/>
                <a:cs typeface="Arial" charset="0"/>
              </a:rPr>
              <a:t>Windows</a:t>
            </a:r>
            <a:r>
              <a:rPr lang="ja-JP" altLang="es-ES" sz="900" dirty="0" smtClean="0">
                <a:solidFill>
                  <a:schemeClr val="bg1">
                    <a:alpha val="99000"/>
                  </a:schemeClr>
                </a:solidFill>
                <a:latin typeface="MS Gothic" pitchFamily="49" charset="-128"/>
                <a:ea typeface="MS Gothic" pitchFamily="49" charset="-128"/>
                <a:cs typeface="Arial" charset="0"/>
              </a:rPr>
              <a:t>、</a:t>
            </a:r>
            <a:r>
              <a:rPr lang="es-ES" altLang="ja-JP" sz="900" dirty="0" smtClean="0">
                <a:solidFill>
                  <a:schemeClr val="bg1">
                    <a:alpha val="99000"/>
                  </a:schemeClr>
                </a:solidFill>
                <a:latin typeface="Segoe UI" pitchFamily="34" charset="0"/>
                <a:cs typeface="Arial" charset="0"/>
              </a:rPr>
              <a:t>Windows Vista </a:t>
            </a:r>
            <a:r>
              <a:rPr lang="ja-JP" altLang="es-ES" sz="900" dirty="0" smtClean="0">
                <a:solidFill>
                  <a:schemeClr val="bg1">
                    <a:alpha val="99000"/>
                  </a:schemeClr>
                </a:solidFill>
                <a:latin typeface="MS Gothic" pitchFamily="49" charset="-128"/>
                <a:ea typeface="MS Gothic" pitchFamily="49" charset="-128"/>
                <a:cs typeface="Arial" charset="0"/>
              </a:rPr>
              <a:t>およびその他の製品名は、米国 </a:t>
            </a:r>
            <a:r>
              <a:rPr lang="es-ES" altLang="ja-JP" sz="900" dirty="0" smtClean="0">
                <a:solidFill>
                  <a:schemeClr val="bg1">
                    <a:alpha val="99000"/>
                  </a:schemeClr>
                </a:solidFill>
                <a:latin typeface="Segoe UI" pitchFamily="34" charset="0"/>
                <a:cs typeface="Arial" charset="0"/>
              </a:rPr>
              <a:t>Microsoft </a:t>
            </a:r>
            <a:r>
              <a:rPr lang="es-ES" altLang="ja-JP" sz="900" dirty="0" err="1" smtClean="0">
                <a:solidFill>
                  <a:schemeClr val="bg1">
                    <a:alpha val="99000"/>
                  </a:schemeClr>
                </a:solidFill>
                <a:latin typeface="Segoe UI" pitchFamily="34" charset="0"/>
                <a:cs typeface="Arial" charset="0"/>
              </a:rPr>
              <a:t>Corporation</a:t>
            </a:r>
            <a:r>
              <a:rPr lang="es-ES" altLang="ja-JP" sz="900" dirty="0" smtClean="0">
                <a:solidFill>
                  <a:schemeClr val="bg1">
                    <a:alpha val="99000"/>
                  </a:schemeClr>
                </a:solidFill>
                <a:latin typeface="Segoe UI" pitchFamily="34" charset="0"/>
                <a:cs typeface="Arial" charset="0"/>
              </a:rPr>
              <a:t> </a:t>
            </a:r>
            <a:r>
              <a:rPr lang="ja-JP" altLang="es-ES" sz="900" dirty="0" smtClean="0">
                <a:solidFill>
                  <a:schemeClr val="bg1">
                    <a:alpha val="99000"/>
                  </a:schemeClr>
                </a:solidFill>
                <a:latin typeface="MS Gothic" pitchFamily="49" charset="-128"/>
                <a:ea typeface="MS Gothic" pitchFamily="49" charset="-128"/>
                <a:cs typeface="Arial" charset="0"/>
              </a:rPr>
              <a:t>の米国およびその他の国における登録商標または商標です。</a:t>
            </a:r>
            <a:endParaRPr lang="en-US" sz="900" dirty="0" smtClean="0">
              <a:solidFill>
                <a:schemeClr val="bg1">
                  <a:alpha val="99000"/>
                </a:schemeClr>
              </a:solidFill>
              <a:latin typeface="MS Gothic" pitchFamily="49" charset="-128"/>
              <a:ea typeface="MS Gothic" pitchFamily="49" charset="-128"/>
              <a:cs typeface="Arial" charset="0"/>
            </a:endParaRPr>
          </a:p>
          <a:p>
            <a:pPr algn="ctr" defTabSz="914023" eaLnBrk="0" hangingPunct="0"/>
            <a:r>
              <a:rPr lang="ja-JP" altLang="es-ES" sz="900" dirty="0" smtClean="0">
                <a:solidFill>
                  <a:schemeClr val="bg1">
                    <a:alpha val="99000"/>
                  </a:schemeClr>
                </a:solidFill>
                <a:latin typeface="MS Gothic" pitchFamily="49" charset="-128"/>
                <a:ea typeface="MS Gothic" pitchFamily="49" charset="-128"/>
                <a:cs typeface="Arial" charset="0"/>
              </a:rPr>
              <a:t>このプレゼンテーションの内容は情報の提供のみを目的としており、このプレゼンテーションの実施日におけるマイクロソフトの見解を示すものです。変化する市場状況に対応する必要があるため、</a:t>
            </a:r>
            <a:r>
              <a:rPr lang="es-ES" altLang="ja-JP" sz="900" dirty="0" smtClean="0">
                <a:solidFill>
                  <a:schemeClr val="bg1">
                    <a:alpha val="99000"/>
                  </a:schemeClr>
                </a:solidFill>
                <a:latin typeface="MS Gothic" pitchFamily="49" charset="-128"/>
                <a:ea typeface="MS Gothic" pitchFamily="49" charset="-128"/>
                <a:cs typeface="Arial" charset="0"/>
              </a:rPr>
              <a:t/>
            </a:r>
            <a:br>
              <a:rPr lang="es-ES" altLang="ja-JP" sz="900" dirty="0" smtClean="0">
                <a:solidFill>
                  <a:schemeClr val="bg1">
                    <a:alpha val="99000"/>
                  </a:schemeClr>
                </a:solidFill>
                <a:latin typeface="MS Gothic" pitchFamily="49" charset="-128"/>
                <a:ea typeface="MS Gothic" pitchFamily="49" charset="-128"/>
                <a:cs typeface="Arial" charset="0"/>
              </a:rPr>
            </a:br>
            <a:r>
              <a:rPr lang="ja-JP" altLang="es-ES" sz="900" dirty="0" smtClean="0">
                <a:solidFill>
                  <a:schemeClr val="bg1">
                    <a:alpha val="99000"/>
                  </a:schemeClr>
                </a:solidFill>
                <a:latin typeface="MS Gothic" pitchFamily="49" charset="-128"/>
                <a:ea typeface="MS Gothic" pitchFamily="49" charset="-128"/>
                <a:cs typeface="Arial" charset="0"/>
              </a:rPr>
              <a:t>このドキュメントは、記載された内容の実現に関するマイクロソフトの確約とはみなされないものとします。また、このプレゼンテーション以降に発表される情報の正確性に関して、</a:t>
            </a:r>
            <a:r>
              <a:rPr lang="es-ES" altLang="ja-JP" sz="900" dirty="0" smtClean="0">
                <a:solidFill>
                  <a:schemeClr val="bg1">
                    <a:alpha val="99000"/>
                  </a:schemeClr>
                </a:solidFill>
                <a:latin typeface="MS Gothic" pitchFamily="49" charset="-128"/>
                <a:ea typeface="MS Gothic" pitchFamily="49" charset="-128"/>
                <a:cs typeface="Arial" charset="0"/>
              </a:rPr>
              <a:t/>
            </a:r>
            <a:br>
              <a:rPr lang="es-ES" altLang="ja-JP" sz="900" dirty="0" smtClean="0">
                <a:solidFill>
                  <a:schemeClr val="bg1">
                    <a:alpha val="99000"/>
                  </a:schemeClr>
                </a:solidFill>
                <a:latin typeface="MS Gothic" pitchFamily="49" charset="-128"/>
                <a:ea typeface="MS Gothic" pitchFamily="49" charset="-128"/>
                <a:cs typeface="Arial" charset="0"/>
              </a:rPr>
            </a:br>
            <a:r>
              <a:rPr lang="ja-JP" altLang="es-ES" sz="900" dirty="0" smtClean="0">
                <a:solidFill>
                  <a:schemeClr val="bg1">
                    <a:alpha val="99000"/>
                  </a:schemeClr>
                </a:solidFill>
                <a:latin typeface="MS Gothic" pitchFamily="49" charset="-128"/>
                <a:ea typeface="MS Gothic" pitchFamily="49" charset="-128"/>
                <a:cs typeface="Arial" charset="0"/>
              </a:rPr>
              <a:t>マイクロソフトはいかなる保証もいたしません。このプレゼンテーションの情報についてマイクロソフトはいかなる責任も負わないものとします。</a:t>
            </a:r>
            <a:endParaRPr lang="en-US" sz="900" dirty="0">
              <a:solidFill>
                <a:schemeClr val="bg1">
                  <a:alpha val="99000"/>
                </a:schemeClr>
              </a:solidFill>
              <a:latin typeface="MS Gothic" pitchFamily="49" charset="-128"/>
              <a:ea typeface="MS Gothic" pitchFamily="49" charset="-128"/>
              <a:cs typeface="Arial" charset="0"/>
            </a:endParaRP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0931"/>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ロゴと紹介文"/>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5"/>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203075" tIns="101538" rIns="203075" bIns="10153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7"/>
            <a:ext cx="10969943" cy="2677656"/>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121851" tIns="60925" rIns="121851" bIns="60925"/>
          <a:lstStyle>
            <a:lvl1pPr algn="ctr">
              <a:defRPr b="0" i="0">
                <a:solidFill>
                  <a:schemeClr val="tx1">
                    <a:lumMod val="95000"/>
                    <a:lumOff val="5000"/>
                  </a:schemeClr>
                </a:solidFill>
                <a:latin typeface="Segoe"/>
                <a:cs typeface="Segoe"/>
              </a:defRPr>
            </a:lvl1pPr>
          </a:lstStyle>
          <a:p>
            <a:pPr defTabSz="121848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7"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3" y="6375401"/>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91432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91432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23" eaLnBrk="0" hangingPunct="0"/>
            <a:r>
              <a:rPr lang="en-US" sz="700" dirty="0" smtClean="0">
                <a:solidFill>
                  <a:schemeClr val="bg1">
                    <a:alpha val="99000"/>
                  </a:schemeClr>
                </a:solidFill>
                <a:latin typeface="Segoe UI" pitchFamily="34" charset="0"/>
                <a:cs typeface="Arial" charset="0"/>
              </a:rPr>
              <a:t>© 2012 Microsoft Corporation. All rights reserved. </a:t>
            </a:r>
            <a:r>
              <a:rPr lang="es-ES" altLang="ja-JP" sz="700" dirty="0" smtClean="0">
                <a:solidFill>
                  <a:schemeClr val="bg1">
                    <a:alpha val="99000"/>
                  </a:schemeClr>
                </a:solidFill>
                <a:latin typeface="Segoe UI" pitchFamily="34" charset="0"/>
                <a:cs typeface="Arial" charset="0"/>
              </a:rPr>
              <a:t>Microsoft</a:t>
            </a:r>
            <a:r>
              <a:rPr lang="ja-JP" altLang="es-ES" sz="700" dirty="0" smtClean="0">
                <a:solidFill>
                  <a:schemeClr val="bg1">
                    <a:alpha val="99000"/>
                  </a:schemeClr>
                </a:solidFill>
                <a:latin typeface="MS Gothic" pitchFamily="49" charset="-128"/>
                <a:ea typeface="MS Gothic" pitchFamily="49" charset="-128"/>
                <a:cs typeface="Arial" charset="0"/>
              </a:rPr>
              <a:t>、</a:t>
            </a:r>
            <a:r>
              <a:rPr lang="es-ES" altLang="ja-JP" sz="700" dirty="0" smtClean="0">
                <a:solidFill>
                  <a:schemeClr val="bg1">
                    <a:alpha val="99000"/>
                  </a:schemeClr>
                </a:solidFill>
                <a:latin typeface="Segoe UI" pitchFamily="34" charset="0"/>
                <a:cs typeface="Arial" charset="0"/>
              </a:rPr>
              <a:t>Windows</a:t>
            </a:r>
            <a:r>
              <a:rPr lang="ja-JP" altLang="es-ES" sz="700" dirty="0" smtClean="0">
                <a:solidFill>
                  <a:schemeClr val="bg1">
                    <a:alpha val="99000"/>
                  </a:schemeClr>
                </a:solidFill>
                <a:latin typeface="MS Gothic" pitchFamily="49" charset="-128"/>
                <a:ea typeface="MS Gothic" pitchFamily="49" charset="-128"/>
                <a:cs typeface="Arial" charset="0"/>
              </a:rPr>
              <a:t>、</a:t>
            </a:r>
            <a:r>
              <a:rPr lang="es-ES" altLang="ja-JP" sz="700" dirty="0" smtClean="0">
                <a:solidFill>
                  <a:schemeClr val="bg1">
                    <a:alpha val="99000"/>
                  </a:schemeClr>
                </a:solidFill>
                <a:latin typeface="Segoe UI" pitchFamily="34" charset="0"/>
                <a:cs typeface="Arial" charset="0"/>
              </a:rPr>
              <a:t>Windows Vista </a:t>
            </a:r>
            <a:r>
              <a:rPr lang="ja-JP" altLang="es-ES" sz="700" dirty="0" smtClean="0">
                <a:solidFill>
                  <a:schemeClr val="bg1">
                    <a:alpha val="99000"/>
                  </a:schemeClr>
                </a:solidFill>
                <a:latin typeface="MS Gothic" pitchFamily="49" charset="-128"/>
                <a:ea typeface="MS Gothic" pitchFamily="49" charset="-128"/>
                <a:cs typeface="Arial" charset="0"/>
              </a:rPr>
              <a:t>およびその他の製品名は、米国 </a:t>
            </a:r>
            <a:r>
              <a:rPr lang="es-ES" altLang="ja-JP" sz="700" dirty="0" smtClean="0">
                <a:solidFill>
                  <a:schemeClr val="bg1">
                    <a:alpha val="99000"/>
                  </a:schemeClr>
                </a:solidFill>
                <a:latin typeface="Segoe UI" pitchFamily="34" charset="0"/>
                <a:cs typeface="Arial" charset="0"/>
              </a:rPr>
              <a:t>Microsoft </a:t>
            </a:r>
            <a:r>
              <a:rPr lang="es-ES" altLang="ja-JP" sz="700" dirty="0" err="1" smtClean="0">
                <a:solidFill>
                  <a:schemeClr val="bg1">
                    <a:alpha val="99000"/>
                  </a:schemeClr>
                </a:solidFill>
                <a:latin typeface="Segoe UI" pitchFamily="34" charset="0"/>
                <a:cs typeface="Arial" charset="0"/>
              </a:rPr>
              <a:t>Corporation</a:t>
            </a:r>
            <a:r>
              <a:rPr lang="es-ES" altLang="ja-JP" sz="700" dirty="0" smtClean="0">
                <a:solidFill>
                  <a:schemeClr val="bg1">
                    <a:alpha val="99000"/>
                  </a:schemeClr>
                </a:solidFill>
                <a:latin typeface="Segoe UI" pitchFamily="34" charset="0"/>
                <a:cs typeface="Arial" charset="0"/>
              </a:rPr>
              <a:t> </a:t>
            </a:r>
            <a:r>
              <a:rPr lang="ja-JP" altLang="es-ES" sz="700" dirty="0" smtClean="0">
                <a:solidFill>
                  <a:schemeClr val="bg1">
                    <a:alpha val="99000"/>
                  </a:schemeClr>
                </a:solidFill>
                <a:latin typeface="MS Gothic" pitchFamily="49" charset="-128"/>
                <a:ea typeface="MS Gothic" pitchFamily="49" charset="-128"/>
                <a:cs typeface="Arial" charset="0"/>
              </a:rPr>
              <a:t>の米国およびその他の国における登録商標または商標です。</a:t>
            </a:r>
            <a:endParaRPr lang="en-US" sz="700" dirty="0" smtClean="0">
              <a:solidFill>
                <a:schemeClr val="bg1">
                  <a:alpha val="99000"/>
                </a:schemeClr>
              </a:solidFill>
              <a:latin typeface="MS Gothic" pitchFamily="49" charset="-128"/>
              <a:ea typeface="MS Gothic" pitchFamily="49" charset="-128"/>
              <a:cs typeface="Arial" charset="0"/>
            </a:endParaRPr>
          </a:p>
          <a:p>
            <a:pPr algn="ctr" defTabSz="914023" eaLnBrk="0" hangingPunct="0"/>
            <a:r>
              <a:rPr lang="ja-JP" altLang="es-ES" sz="700" dirty="0" smtClean="0">
                <a:solidFill>
                  <a:schemeClr val="bg1">
                    <a:alpha val="99000"/>
                  </a:schemeClr>
                </a:solidFill>
                <a:latin typeface="MS Gothic" pitchFamily="49" charset="-128"/>
                <a:ea typeface="MS Gothic" pitchFamily="49" charset="-128"/>
                <a:cs typeface="Arial" charset="0"/>
              </a:rPr>
              <a:t>このプレゼンテーションの内容は情報の提供のみを目的としており、このプレゼンテーションの実施日におけるマイクロソフトの見解を示すものです。変化する市場状況に対応する必要があるため、このドキュメントは、記載された内容の実現に関するマイクロソフトの確約とはみなされないものとします。また、このプレゼンテーション以降に発表される情報の正確性に関して、マイクロソフトはいかなる保証もいたしません。このプレゼンテーションの情報についてマイクロソフトはいかなる責任も負わないものとします。</a:t>
            </a:r>
            <a:endParaRPr lang="en-US" sz="700" dirty="0">
              <a:solidFill>
                <a:schemeClr val="bg1">
                  <a:alpha val="99000"/>
                </a:schemeClr>
              </a:solidFill>
              <a:latin typeface="MS Gothic" pitchFamily="49" charset="-128"/>
              <a:ea typeface="MS Gothic" pitchFamily="49" charset="-128"/>
              <a:cs typeface="Arial" charset="0"/>
            </a:endParaRP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ロゴと紹介文"/>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824389"/>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75" indent="0">
              <a:buFont typeface="Arial" pitchFamily="34" charset="0"/>
              <a:buNone/>
              <a:defRPr/>
            </a:lvl2pPr>
            <a:lvl3pPr marL="855485" indent="0">
              <a:buFont typeface="Arial" pitchFamily="34" charset="0"/>
              <a:buNone/>
              <a:defRPr/>
            </a:lvl3pPr>
            <a:lvl4pPr marL="1258628" indent="0">
              <a:buFont typeface="Arial" pitchFamily="34" charset="0"/>
              <a:buNone/>
              <a:defRPr/>
            </a:lvl4pPr>
            <a:lvl5pPr marL="1604624"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smtClean="0">
                <a:solidFill>
                  <a:schemeClr val="bg1">
                    <a:alpha val="99000"/>
                  </a:schemeClr>
                </a:solidFill>
                <a:latin typeface="Segoe UI" pitchFamily="34" charset="0"/>
                <a:cs typeface="Arial" charset="0"/>
              </a:rPr>
              <a:t>© 2012 Microsoft Corporation. All rights reserved. </a:t>
            </a:r>
            <a:r>
              <a:rPr lang="es-ES" altLang="ja-JP" sz="700" dirty="0" smtClean="0">
                <a:solidFill>
                  <a:schemeClr val="bg1">
                    <a:alpha val="99000"/>
                  </a:schemeClr>
                </a:solidFill>
                <a:latin typeface="Segoe UI" pitchFamily="34" charset="0"/>
                <a:cs typeface="Arial" charset="0"/>
              </a:rPr>
              <a:t>Microsoft</a:t>
            </a:r>
            <a:r>
              <a:rPr lang="ja-JP" altLang="es-ES" sz="700" dirty="0" smtClean="0">
                <a:solidFill>
                  <a:schemeClr val="bg1">
                    <a:alpha val="99000"/>
                  </a:schemeClr>
                </a:solidFill>
                <a:latin typeface="MS Gothic" pitchFamily="49" charset="-128"/>
                <a:ea typeface="MS Gothic" pitchFamily="49" charset="-128"/>
                <a:cs typeface="Arial" charset="0"/>
              </a:rPr>
              <a:t>、</a:t>
            </a:r>
            <a:r>
              <a:rPr lang="es-ES" altLang="ja-JP" sz="700" dirty="0" smtClean="0">
                <a:solidFill>
                  <a:schemeClr val="bg1">
                    <a:alpha val="99000"/>
                  </a:schemeClr>
                </a:solidFill>
                <a:latin typeface="Segoe UI" pitchFamily="34" charset="0"/>
                <a:cs typeface="Arial" charset="0"/>
              </a:rPr>
              <a:t>Windows</a:t>
            </a:r>
            <a:r>
              <a:rPr lang="ja-JP" altLang="es-ES" sz="700" dirty="0" smtClean="0">
                <a:solidFill>
                  <a:schemeClr val="bg1">
                    <a:alpha val="99000"/>
                  </a:schemeClr>
                </a:solidFill>
                <a:latin typeface="MS Gothic" pitchFamily="49" charset="-128"/>
                <a:ea typeface="MS Gothic" pitchFamily="49" charset="-128"/>
                <a:cs typeface="Arial" charset="0"/>
              </a:rPr>
              <a:t>、</a:t>
            </a:r>
            <a:r>
              <a:rPr lang="es-ES" altLang="ja-JP" sz="700" dirty="0" smtClean="0">
                <a:solidFill>
                  <a:schemeClr val="bg1">
                    <a:alpha val="99000"/>
                  </a:schemeClr>
                </a:solidFill>
                <a:latin typeface="Segoe UI" pitchFamily="34" charset="0"/>
                <a:cs typeface="Arial" charset="0"/>
              </a:rPr>
              <a:t>Windows Vista </a:t>
            </a:r>
            <a:r>
              <a:rPr lang="ja-JP" altLang="es-ES" sz="700" dirty="0" smtClean="0">
                <a:solidFill>
                  <a:schemeClr val="bg1">
                    <a:alpha val="99000"/>
                  </a:schemeClr>
                </a:solidFill>
                <a:latin typeface="MS Gothic" pitchFamily="49" charset="-128"/>
                <a:ea typeface="MS Gothic" pitchFamily="49" charset="-128"/>
                <a:cs typeface="Arial" charset="0"/>
              </a:rPr>
              <a:t>およびその他の製品名は、米国 </a:t>
            </a:r>
            <a:r>
              <a:rPr lang="es-ES" altLang="ja-JP" sz="700" dirty="0" smtClean="0">
                <a:solidFill>
                  <a:schemeClr val="bg1">
                    <a:alpha val="99000"/>
                  </a:schemeClr>
                </a:solidFill>
                <a:latin typeface="Segoe UI" pitchFamily="34" charset="0"/>
                <a:cs typeface="Arial" charset="0"/>
              </a:rPr>
              <a:t>Microsoft </a:t>
            </a:r>
            <a:r>
              <a:rPr lang="es-ES" altLang="ja-JP" sz="700" dirty="0" err="1" smtClean="0">
                <a:solidFill>
                  <a:schemeClr val="bg1">
                    <a:alpha val="99000"/>
                  </a:schemeClr>
                </a:solidFill>
                <a:latin typeface="Segoe UI" pitchFamily="34" charset="0"/>
                <a:cs typeface="Arial" charset="0"/>
              </a:rPr>
              <a:t>Corporation</a:t>
            </a:r>
            <a:r>
              <a:rPr lang="es-ES" altLang="ja-JP" sz="700" dirty="0" smtClean="0">
                <a:solidFill>
                  <a:schemeClr val="bg1">
                    <a:alpha val="99000"/>
                  </a:schemeClr>
                </a:solidFill>
                <a:latin typeface="Segoe UI" pitchFamily="34" charset="0"/>
                <a:cs typeface="Arial" charset="0"/>
              </a:rPr>
              <a:t> </a:t>
            </a:r>
            <a:r>
              <a:rPr lang="ja-JP" altLang="es-ES" sz="700" dirty="0" smtClean="0">
                <a:solidFill>
                  <a:schemeClr val="bg1">
                    <a:alpha val="99000"/>
                  </a:schemeClr>
                </a:solidFill>
                <a:latin typeface="MS Gothic" pitchFamily="49" charset="-128"/>
                <a:ea typeface="MS Gothic" pitchFamily="49" charset="-128"/>
                <a:cs typeface="Arial" charset="0"/>
              </a:rPr>
              <a:t>の米国およびその他の国における登録商標または商標です。</a:t>
            </a:r>
            <a:endParaRPr lang="en-US" sz="700" dirty="0" smtClean="0">
              <a:solidFill>
                <a:schemeClr val="bg1">
                  <a:alpha val="99000"/>
                </a:schemeClr>
              </a:solidFill>
              <a:latin typeface="MS Gothic" pitchFamily="49" charset="-128"/>
              <a:ea typeface="MS Gothic" pitchFamily="49" charset="-128"/>
              <a:cs typeface="Arial" charset="0"/>
            </a:endParaRPr>
          </a:p>
          <a:p>
            <a:pPr algn="ctr" defTabSz="914023" eaLnBrk="0" hangingPunct="0"/>
            <a:r>
              <a:rPr lang="ja-JP" altLang="es-ES" sz="700" dirty="0" smtClean="0">
                <a:solidFill>
                  <a:schemeClr val="bg1">
                    <a:alpha val="99000"/>
                  </a:schemeClr>
                </a:solidFill>
                <a:latin typeface="MS Gothic" pitchFamily="49" charset="-128"/>
                <a:ea typeface="MS Gothic" pitchFamily="49" charset="-128"/>
                <a:cs typeface="Arial" charset="0"/>
              </a:rPr>
              <a:t>このプレゼンテーションの内容は情報の提供のみを目的としており、このプレゼンテーションの実施日におけるマイクロソフトの見解を示すものです。変化する市場状況に対応する必要があるため、このドキュメントは、記載された内容の実現に関するマイクロソフトの確約とはみなされないものとします。また、このプレゼンテーション以降に発表される情報の正確性に関して、マイクロソフトはいかなる保証もいたしません。このプレゼンテーションの情報についてマイクロソフトはいかなる責任も負わないものとします。</a:t>
            </a:r>
            <a:endParaRPr lang="en-US" sz="700" dirty="0">
              <a:solidFill>
                <a:schemeClr val="bg1">
                  <a:alpha val="99000"/>
                </a:schemeClr>
              </a:solidFill>
              <a:latin typeface="MS Gothic" pitchFamily="49" charset="-128"/>
              <a:ea typeface="MS Gothic" pitchFamily="49" charset="-128"/>
              <a:cs typeface="Arial" charset="0"/>
            </a:endParaRP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1"/>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3199"/>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ロゴと紹介文"/>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1"/>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59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40" tIns="182840" anchor="ctr" anchorCtr="0"/>
          <a:lstStyle>
            <a:lvl1pPr marL="574555" indent="-57138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2" indent="-34282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73" rtl="0" eaLnBrk="1" latinLnBrk="0" hangingPunct="1">
              <a:lnSpc>
                <a:spcPct val="90000"/>
              </a:lnSpc>
              <a:spcBef>
                <a:spcPts val="0"/>
              </a:spcBef>
              <a:spcAft>
                <a:spcPts val="900"/>
              </a:spcAft>
              <a:buSzPct val="80000"/>
            </a:pPr>
            <a:r>
              <a:rPr lang="en-US" smtClean="0"/>
              <a:t>Click to edit Master text styles</a:t>
            </a:r>
          </a:p>
          <a:p>
            <a:pPr marL="3175" lvl="1" indent="0" algn="l" defTabSz="91417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7" tIns="41143" rIns="82287" bIns="41143" numCol="1" anchor="t" anchorCtr="0" compatLnSpc="1">
            <a:prstTxWarp prst="textNoShape">
              <a:avLst/>
            </a:prstTxWarp>
          </a:bodyPr>
          <a:lstStyle/>
          <a:p>
            <a:pPr defTabSz="1218733"/>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7"/>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9"/>
            <a:ext cx="11155679" cy="2045004"/>
          </a:xfrm>
        </p:spPr>
        <p:txBody>
          <a:bodyPr>
            <a:spAutoFit/>
          </a:bodyPr>
          <a:lstStyle>
            <a:lvl1pPr marL="0" indent="0">
              <a:buFontTx/>
              <a:buNone/>
              <a:defRPr/>
            </a:lvl1pPr>
            <a:lvl2pPr marL="460275" indent="0">
              <a:buFontTx/>
              <a:buNone/>
              <a:defRPr/>
            </a:lvl2pPr>
            <a:lvl3pPr marL="914209" indent="0">
              <a:buFontTx/>
              <a:buNone/>
              <a:defRPr/>
            </a:lvl3pPr>
            <a:lvl4pPr marL="1369727" indent="0">
              <a:buFontTx/>
              <a:buNone/>
              <a:defRPr/>
            </a:lvl4pPr>
            <a:lvl5pPr marL="183635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42" indent="-341242">
              <a:lnSpc>
                <a:spcPct val="90000"/>
              </a:lnSpc>
              <a:buSzPct val="80000"/>
              <a:buFont typeface="Arial" pitchFamily="34" charset="0"/>
              <a:buChar char="•"/>
              <a:defRPr sz="3200"/>
            </a:lvl1pPr>
            <a:lvl2pPr marL="626932" indent="-285690">
              <a:lnSpc>
                <a:spcPct val="90000"/>
              </a:lnSpc>
              <a:buSzPct val="80000"/>
              <a:buFont typeface="Arial" pitchFamily="34" charset="0"/>
              <a:buChar char="•"/>
              <a:defRPr sz="2800"/>
            </a:lvl2pPr>
            <a:lvl3pPr marL="914209" indent="-287278">
              <a:lnSpc>
                <a:spcPct val="90000"/>
              </a:lnSpc>
              <a:buSzPct val="80000"/>
              <a:buFont typeface="Arial" pitchFamily="34" charset="0"/>
              <a:buChar char="•"/>
              <a:defRPr sz="2400"/>
            </a:lvl3pPr>
            <a:lvl4pPr marL="1712556" indent="-225378">
              <a:lnSpc>
                <a:spcPct val="90000"/>
              </a:lnSpc>
              <a:buSzPct val="80000"/>
              <a:buFont typeface="Arial" pitchFamily="34" charset="0"/>
              <a:buChar char="•"/>
              <a:defRPr sz="2000"/>
            </a:lvl4pPr>
            <a:lvl5pPr marL="1944281" indent="-2317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01" indent="-4571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47" indent="-4571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61" indent="-34282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08" indent="-34282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386" indent="-34282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42" lvl="0" indent="-341242" algn="l" defTabSz="914173" rtl="0" eaLnBrk="1" latinLnBrk="0" hangingPunct="1">
              <a:lnSpc>
                <a:spcPct val="90000"/>
              </a:lnSpc>
              <a:spcBef>
                <a:spcPct val="20000"/>
              </a:spcBef>
              <a:buSzPct val="80000"/>
              <a:buFont typeface="Arial" pitchFamily="34" charset="0"/>
              <a:buChar char="•"/>
            </a:pPr>
            <a:r>
              <a:rPr lang="en-US" smtClean="0"/>
              <a:t>Click to edit Master text styles</a:t>
            </a:r>
          </a:p>
          <a:p>
            <a:pPr marL="341242" lvl="1" indent="-341242" algn="l" defTabSz="914173" rtl="0" eaLnBrk="1" latinLnBrk="0" hangingPunct="1">
              <a:lnSpc>
                <a:spcPct val="90000"/>
              </a:lnSpc>
              <a:spcBef>
                <a:spcPct val="20000"/>
              </a:spcBef>
              <a:buSzPct val="80000"/>
              <a:buFont typeface="Arial" pitchFamily="34" charset="0"/>
              <a:buChar char="•"/>
            </a:pPr>
            <a:r>
              <a:rPr lang="en-US" smtClean="0"/>
              <a:t>Second level</a:t>
            </a:r>
          </a:p>
          <a:p>
            <a:pPr marL="341242" lvl="2" indent="-341242" algn="l" defTabSz="914173" rtl="0" eaLnBrk="1" latinLnBrk="0" hangingPunct="1">
              <a:lnSpc>
                <a:spcPct val="90000"/>
              </a:lnSpc>
              <a:spcBef>
                <a:spcPct val="20000"/>
              </a:spcBef>
              <a:buSzPct val="80000"/>
              <a:buFont typeface="Arial" pitchFamily="34" charset="0"/>
              <a:buChar char="•"/>
            </a:pPr>
            <a:r>
              <a:rPr lang="en-US" smtClean="0"/>
              <a:t>Third level</a:t>
            </a:r>
          </a:p>
          <a:p>
            <a:pPr marL="341242" lvl="3" indent="-341242" algn="l" defTabSz="914173" rtl="0" eaLnBrk="1" latinLnBrk="0" hangingPunct="1">
              <a:lnSpc>
                <a:spcPct val="90000"/>
              </a:lnSpc>
              <a:spcBef>
                <a:spcPct val="20000"/>
              </a:spcBef>
              <a:buSzPct val="80000"/>
              <a:buFont typeface="Arial" pitchFamily="34" charset="0"/>
              <a:buChar char="•"/>
            </a:pPr>
            <a:r>
              <a:rPr lang="en-US" smtClean="0"/>
              <a:t>Fourth level</a:t>
            </a:r>
          </a:p>
          <a:p>
            <a:pPr marL="341242" lvl="4" indent="-341242" algn="l" defTabSz="91417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9" y="2266802"/>
            <a:ext cx="5484971" cy="1983449"/>
          </a:xfrm>
        </p:spPr>
        <p:txBody>
          <a:bodyPr/>
          <a:lstStyle>
            <a:lvl1pPr marL="403143" indent="-403143">
              <a:buSzPct val="80000"/>
              <a:buFont typeface="Arial" pitchFamily="34" charset="0"/>
              <a:buChar char="•"/>
              <a:defRPr sz="2800"/>
            </a:lvl1pPr>
            <a:lvl2pPr marL="744380" indent="-322196">
              <a:buSzPct val="80000"/>
              <a:buFont typeface="Arial" pitchFamily="34" charset="0"/>
              <a:buChar char="•"/>
              <a:defRPr sz="2800"/>
            </a:lvl2pPr>
            <a:lvl3pPr marL="1026899" indent="-282516" defTabSz="1030074">
              <a:buSzPct val="80000"/>
              <a:buFont typeface="Arial" pitchFamily="34" charset="0"/>
              <a:buChar char="•"/>
              <a:defRPr sz="2400"/>
            </a:lvl3pPr>
            <a:lvl4pPr marL="1317349" indent="-287278">
              <a:buSzPct val="80000"/>
              <a:buFont typeface="Arial" pitchFamily="34" charset="0"/>
              <a:buChar char="•"/>
              <a:defRPr sz="2000"/>
            </a:lvl4pPr>
            <a:lvl5pPr marL="1541142" indent="-22379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60" indent="-29626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01" indent="-4571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15" indent="-34282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01" indent="-34282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11" indent="-34282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01" indent="-342829">
              <a:defRPr sz="1600"/>
            </a:lvl6pPr>
            <a:lvl7pPr marL="1603042" indent="-285690">
              <a:defRPr sz="1600"/>
            </a:lvl7pPr>
            <a:lvl8pPr>
              <a:defRPr sz="1600"/>
            </a:lvl8pPr>
            <a:lvl9pPr>
              <a:defRPr sz="1600"/>
            </a:lvl9pPr>
          </a:lstStyle>
          <a:p>
            <a:pPr marL="403143" lvl="0" indent="-403143" algn="l" defTabSz="914173" rtl="0" eaLnBrk="1" latinLnBrk="0" hangingPunct="1">
              <a:lnSpc>
                <a:spcPct val="90000"/>
              </a:lnSpc>
              <a:spcBef>
                <a:spcPct val="20000"/>
              </a:spcBef>
              <a:buSzPct val="80000"/>
            </a:pPr>
            <a:r>
              <a:rPr lang="en-US" dirty="0" smtClean="0"/>
              <a:t>Click to edit Master text styles</a:t>
            </a:r>
          </a:p>
          <a:p>
            <a:pPr marL="403143" lvl="1" indent="-403143" algn="l" defTabSz="914173" rtl="0" eaLnBrk="1" latinLnBrk="0" hangingPunct="1">
              <a:lnSpc>
                <a:spcPct val="90000"/>
              </a:lnSpc>
              <a:spcBef>
                <a:spcPct val="20000"/>
              </a:spcBef>
              <a:buSzPct val="80000"/>
            </a:pPr>
            <a:r>
              <a:rPr lang="en-US" dirty="0" smtClean="0"/>
              <a:t>Second level</a:t>
            </a:r>
          </a:p>
          <a:p>
            <a:pPr marL="403143" lvl="2" indent="-403143" algn="l" defTabSz="914173" rtl="0" eaLnBrk="1" latinLnBrk="0" hangingPunct="1">
              <a:lnSpc>
                <a:spcPct val="90000"/>
              </a:lnSpc>
              <a:spcBef>
                <a:spcPct val="20000"/>
              </a:spcBef>
              <a:buSzPct val="80000"/>
            </a:pPr>
            <a:r>
              <a:rPr lang="en-US" dirty="0" smtClean="0"/>
              <a:t>Third level</a:t>
            </a:r>
          </a:p>
          <a:p>
            <a:pPr marL="403143" lvl="3" indent="-403143" algn="l" defTabSz="914173" rtl="0" eaLnBrk="1" latinLnBrk="0" hangingPunct="1">
              <a:lnSpc>
                <a:spcPct val="90000"/>
              </a:lnSpc>
              <a:spcBef>
                <a:spcPct val="20000"/>
              </a:spcBef>
              <a:buSzPct val="80000"/>
            </a:pPr>
            <a:r>
              <a:rPr lang="en-US" dirty="0" smtClean="0"/>
              <a:t>Fourth level</a:t>
            </a:r>
          </a:p>
          <a:p>
            <a:pPr marL="403143" lvl="4" indent="-403143" algn="l" defTabSz="91417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ロゴと紹介文"/>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0" tIns="45711" rIns="91420" bIns="45711" numCol="1" anchor="t" anchorCtr="0" compatLnSpc="1">
            <a:prstTxWarp prst="textNoShape">
              <a:avLst/>
            </a:prstTxWarp>
          </a:bodyPr>
          <a:lstStyle/>
          <a:p>
            <a:pPr defTabSz="914173"/>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7" tIns="41143" rIns="82287" bIns="41143" numCol="1" anchor="t" anchorCtr="0" compatLnSpc="1">
            <a:prstTxWarp prst="textNoShape">
              <a:avLst/>
            </a:prstTxWarp>
          </a:bodyPr>
          <a:lstStyle/>
          <a:p>
            <a:pPr defTabSz="914173"/>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05" tIns="45703" rIns="91405" bIns="45703" numCol="1" anchor="t" anchorCtr="0" compatLnSpc="1">
            <a:prstTxWarp prst="textNoShape">
              <a:avLst/>
            </a:prstTxWarp>
            <a:spAutoFit/>
          </a:bodyPr>
          <a:lstStyle/>
          <a:p>
            <a:pPr algn="ctr" defTabSz="914023" eaLnBrk="0" hangingPunct="0"/>
            <a:r>
              <a:rPr lang="en-US" sz="700" dirty="0" smtClean="0">
                <a:solidFill>
                  <a:schemeClr val="bg1">
                    <a:alpha val="99000"/>
                  </a:schemeClr>
                </a:solidFill>
                <a:latin typeface="Segoe UI" pitchFamily="34" charset="0"/>
                <a:cs typeface="Arial" charset="0"/>
              </a:rPr>
              <a:t>© 2012 Microsoft Corporation. All rights reserved. </a:t>
            </a:r>
            <a:r>
              <a:rPr lang="es-ES" altLang="ja-JP" sz="700" dirty="0" smtClean="0">
                <a:solidFill>
                  <a:schemeClr val="bg1">
                    <a:alpha val="99000"/>
                  </a:schemeClr>
                </a:solidFill>
                <a:latin typeface="Segoe UI" pitchFamily="34" charset="0"/>
                <a:cs typeface="Arial" charset="0"/>
              </a:rPr>
              <a:t>Microsoft</a:t>
            </a:r>
            <a:r>
              <a:rPr lang="ja-JP" altLang="es-ES" sz="700" dirty="0" smtClean="0">
                <a:solidFill>
                  <a:schemeClr val="bg1">
                    <a:alpha val="99000"/>
                  </a:schemeClr>
                </a:solidFill>
                <a:latin typeface="MS Gothic" pitchFamily="49" charset="-128"/>
                <a:ea typeface="MS Gothic" pitchFamily="49" charset="-128"/>
                <a:cs typeface="Arial" charset="0"/>
              </a:rPr>
              <a:t>、</a:t>
            </a:r>
            <a:r>
              <a:rPr lang="es-ES" altLang="ja-JP" sz="700" dirty="0" smtClean="0">
                <a:solidFill>
                  <a:schemeClr val="bg1">
                    <a:alpha val="99000"/>
                  </a:schemeClr>
                </a:solidFill>
                <a:latin typeface="Segoe UI" pitchFamily="34" charset="0"/>
                <a:cs typeface="Arial" charset="0"/>
              </a:rPr>
              <a:t>Windows</a:t>
            </a:r>
            <a:r>
              <a:rPr lang="ja-JP" altLang="es-ES" sz="700" dirty="0" smtClean="0">
                <a:solidFill>
                  <a:schemeClr val="bg1">
                    <a:alpha val="99000"/>
                  </a:schemeClr>
                </a:solidFill>
                <a:latin typeface="MS Gothic" pitchFamily="49" charset="-128"/>
                <a:ea typeface="MS Gothic" pitchFamily="49" charset="-128"/>
                <a:cs typeface="Arial" charset="0"/>
              </a:rPr>
              <a:t>、</a:t>
            </a:r>
            <a:r>
              <a:rPr lang="es-ES" altLang="ja-JP" sz="700" dirty="0" smtClean="0">
                <a:solidFill>
                  <a:schemeClr val="bg1">
                    <a:alpha val="99000"/>
                  </a:schemeClr>
                </a:solidFill>
                <a:latin typeface="Segoe UI" pitchFamily="34" charset="0"/>
                <a:cs typeface="Arial" charset="0"/>
              </a:rPr>
              <a:t>Windows Vista </a:t>
            </a:r>
            <a:r>
              <a:rPr lang="ja-JP" altLang="es-ES" sz="700" dirty="0" smtClean="0">
                <a:solidFill>
                  <a:schemeClr val="bg1">
                    <a:alpha val="99000"/>
                  </a:schemeClr>
                </a:solidFill>
                <a:latin typeface="MS Gothic" pitchFamily="49" charset="-128"/>
                <a:ea typeface="MS Gothic" pitchFamily="49" charset="-128"/>
                <a:cs typeface="Arial" charset="0"/>
              </a:rPr>
              <a:t>およびその他の製品名は、米国 </a:t>
            </a:r>
            <a:r>
              <a:rPr lang="es-ES" altLang="ja-JP" sz="700" dirty="0" smtClean="0">
                <a:solidFill>
                  <a:schemeClr val="bg1">
                    <a:alpha val="99000"/>
                  </a:schemeClr>
                </a:solidFill>
                <a:latin typeface="Segoe UI" pitchFamily="34" charset="0"/>
                <a:cs typeface="Arial" charset="0"/>
              </a:rPr>
              <a:t>Microsoft </a:t>
            </a:r>
            <a:r>
              <a:rPr lang="es-ES" altLang="ja-JP" sz="700" dirty="0" err="1" smtClean="0">
                <a:solidFill>
                  <a:schemeClr val="bg1">
                    <a:alpha val="99000"/>
                  </a:schemeClr>
                </a:solidFill>
                <a:latin typeface="Segoe UI" pitchFamily="34" charset="0"/>
                <a:cs typeface="Arial" charset="0"/>
              </a:rPr>
              <a:t>Corporation</a:t>
            </a:r>
            <a:r>
              <a:rPr lang="es-ES" altLang="ja-JP" sz="700" dirty="0" smtClean="0">
                <a:solidFill>
                  <a:schemeClr val="bg1">
                    <a:alpha val="99000"/>
                  </a:schemeClr>
                </a:solidFill>
                <a:latin typeface="Segoe UI" pitchFamily="34" charset="0"/>
                <a:cs typeface="Arial" charset="0"/>
              </a:rPr>
              <a:t> </a:t>
            </a:r>
            <a:r>
              <a:rPr lang="ja-JP" altLang="es-ES" sz="700" dirty="0" smtClean="0">
                <a:solidFill>
                  <a:schemeClr val="bg1">
                    <a:alpha val="99000"/>
                  </a:schemeClr>
                </a:solidFill>
                <a:latin typeface="MS Gothic" pitchFamily="49" charset="-128"/>
                <a:ea typeface="MS Gothic" pitchFamily="49" charset="-128"/>
                <a:cs typeface="Arial" charset="0"/>
              </a:rPr>
              <a:t>の米国およびその他の国における登録商標または商標です。</a:t>
            </a:r>
            <a:endParaRPr lang="en-US" sz="700" dirty="0" smtClean="0">
              <a:solidFill>
                <a:schemeClr val="bg1">
                  <a:alpha val="99000"/>
                </a:schemeClr>
              </a:solidFill>
              <a:latin typeface="MS Gothic" pitchFamily="49" charset="-128"/>
              <a:ea typeface="MS Gothic" pitchFamily="49" charset="-128"/>
              <a:cs typeface="Arial" charset="0"/>
            </a:endParaRPr>
          </a:p>
          <a:p>
            <a:pPr algn="ctr" defTabSz="914023" eaLnBrk="0" hangingPunct="0"/>
            <a:r>
              <a:rPr lang="ja-JP" altLang="es-ES" sz="700" dirty="0" smtClean="0">
                <a:solidFill>
                  <a:schemeClr val="bg1">
                    <a:alpha val="99000"/>
                  </a:schemeClr>
                </a:solidFill>
                <a:latin typeface="MS Gothic" pitchFamily="49" charset="-128"/>
                <a:ea typeface="MS Gothic" pitchFamily="49" charset="-128"/>
                <a:cs typeface="Arial" charset="0"/>
              </a:rPr>
              <a:t>このプレゼンテーションの内容は情報の提供のみを目的としており、このプレゼンテーションの実施日におけるマイクロソフトの見解を示すものです。変化する市場状況に対応する必要があるため、このドキュメントは、記載された内容の実現に関するマイクロソフトの確約とはみなされないものとします。また、このプレゼンテーション以降に発表される情報の正確性に関して、マイクロソフトはいかなる保証もいたしません。このプレゼンテーションの情報についてマイクロソフトはいかなる責任も負わないものとします。</a:t>
            </a:r>
            <a:endParaRPr lang="en-US" sz="700" dirty="0">
              <a:solidFill>
                <a:schemeClr val="bg1">
                  <a:alpha val="99000"/>
                </a:schemeClr>
              </a:solidFill>
              <a:latin typeface="MS Gothic" pitchFamily="49" charset="-128"/>
              <a:ea typeface="MS Gothic" pitchFamily="49" charset="-128"/>
              <a:cs typeface="Arial" charset="0"/>
            </a:endParaRP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1" tIns="76177" rIns="152361" bIns="7617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28" indent="-4031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24" indent="-3460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10" indent="-336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23" eaLnBrk="0" hangingPunct="0"/>
            <a:r>
              <a:rPr lang="en-US" sz="700" dirty="0" smtClean="0">
                <a:solidFill>
                  <a:schemeClr val="bg1">
                    <a:alpha val="99000"/>
                  </a:schemeClr>
                </a:solidFill>
                <a:latin typeface="Segoe UI" pitchFamily="34" charset="0"/>
                <a:cs typeface="Arial" charset="0"/>
              </a:rPr>
              <a:t>© 2012 Microsoft Corporation. All rights reserved. </a:t>
            </a:r>
            <a:r>
              <a:rPr lang="es-ES" altLang="ja-JP" sz="700" dirty="0" smtClean="0">
                <a:solidFill>
                  <a:schemeClr val="bg1">
                    <a:alpha val="99000"/>
                  </a:schemeClr>
                </a:solidFill>
                <a:latin typeface="Segoe UI" pitchFamily="34" charset="0"/>
                <a:cs typeface="Arial" charset="0"/>
              </a:rPr>
              <a:t>Microsoft</a:t>
            </a:r>
            <a:r>
              <a:rPr lang="ja-JP" altLang="es-ES" sz="700" dirty="0" smtClean="0">
                <a:solidFill>
                  <a:schemeClr val="bg1">
                    <a:alpha val="99000"/>
                  </a:schemeClr>
                </a:solidFill>
                <a:latin typeface="MS Gothic" pitchFamily="49" charset="-128"/>
                <a:ea typeface="MS Gothic" pitchFamily="49" charset="-128"/>
                <a:cs typeface="Arial" charset="0"/>
              </a:rPr>
              <a:t>、</a:t>
            </a:r>
            <a:r>
              <a:rPr lang="es-ES" altLang="ja-JP" sz="700" dirty="0" smtClean="0">
                <a:solidFill>
                  <a:schemeClr val="bg1">
                    <a:alpha val="99000"/>
                  </a:schemeClr>
                </a:solidFill>
                <a:latin typeface="Segoe UI" pitchFamily="34" charset="0"/>
                <a:cs typeface="Arial" charset="0"/>
              </a:rPr>
              <a:t>Windows</a:t>
            </a:r>
            <a:r>
              <a:rPr lang="ja-JP" altLang="es-ES" sz="700" dirty="0" smtClean="0">
                <a:solidFill>
                  <a:schemeClr val="bg1">
                    <a:alpha val="99000"/>
                  </a:schemeClr>
                </a:solidFill>
                <a:latin typeface="MS Gothic" pitchFamily="49" charset="-128"/>
                <a:ea typeface="MS Gothic" pitchFamily="49" charset="-128"/>
                <a:cs typeface="Arial" charset="0"/>
              </a:rPr>
              <a:t>、</a:t>
            </a:r>
            <a:r>
              <a:rPr lang="es-ES" altLang="ja-JP" sz="700" dirty="0" smtClean="0">
                <a:solidFill>
                  <a:schemeClr val="bg1">
                    <a:alpha val="99000"/>
                  </a:schemeClr>
                </a:solidFill>
                <a:latin typeface="Segoe UI" pitchFamily="34" charset="0"/>
                <a:cs typeface="Arial" charset="0"/>
              </a:rPr>
              <a:t>Windows Vista </a:t>
            </a:r>
            <a:r>
              <a:rPr lang="ja-JP" altLang="es-ES" sz="700" dirty="0" smtClean="0">
                <a:solidFill>
                  <a:schemeClr val="bg1">
                    <a:alpha val="99000"/>
                  </a:schemeClr>
                </a:solidFill>
                <a:latin typeface="MS Gothic" pitchFamily="49" charset="-128"/>
                <a:ea typeface="MS Gothic" pitchFamily="49" charset="-128"/>
                <a:cs typeface="Arial" charset="0"/>
              </a:rPr>
              <a:t>およびその他の製品名は、米国 </a:t>
            </a:r>
            <a:r>
              <a:rPr lang="es-ES" altLang="ja-JP" sz="700" dirty="0" smtClean="0">
                <a:solidFill>
                  <a:schemeClr val="bg1">
                    <a:alpha val="99000"/>
                  </a:schemeClr>
                </a:solidFill>
                <a:latin typeface="Segoe UI" pitchFamily="34" charset="0"/>
                <a:cs typeface="Arial" charset="0"/>
              </a:rPr>
              <a:t>Microsoft </a:t>
            </a:r>
            <a:r>
              <a:rPr lang="es-ES" altLang="ja-JP" sz="700" dirty="0" err="1" smtClean="0">
                <a:solidFill>
                  <a:schemeClr val="bg1">
                    <a:alpha val="99000"/>
                  </a:schemeClr>
                </a:solidFill>
                <a:latin typeface="Segoe UI" pitchFamily="34" charset="0"/>
                <a:cs typeface="Arial" charset="0"/>
              </a:rPr>
              <a:t>Corporation</a:t>
            </a:r>
            <a:r>
              <a:rPr lang="es-ES" altLang="ja-JP" sz="700" dirty="0" smtClean="0">
                <a:solidFill>
                  <a:schemeClr val="bg1">
                    <a:alpha val="99000"/>
                  </a:schemeClr>
                </a:solidFill>
                <a:latin typeface="Segoe UI" pitchFamily="34" charset="0"/>
                <a:cs typeface="Arial" charset="0"/>
              </a:rPr>
              <a:t> </a:t>
            </a:r>
            <a:r>
              <a:rPr lang="ja-JP" altLang="es-ES" sz="700" dirty="0" smtClean="0">
                <a:solidFill>
                  <a:schemeClr val="bg1">
                    <a:alpha val="99000"/>
                  </a:schemeClr>
                </a:solidFill>
                <a:latin typeface="MS Gothic" pitchFamily="49" charset="-128"/>
                <a:ea typeface="MS Gothic" pitchFamily="49" charset="-128"/>
                <a:cs typeface="Arial" charset="0"/>
              </a:rPr>
              <a:t>の米国およびその他の国における登録商標または商標です。</a:t>
            </a:r>
            <a:endParaRPr lang="en-US" sz="700" dirty="0" smtClean="0">
              <a:solidFill>
                <a:schemeClr val="bg1">
                  <a:alpha val="99000"/>
                </a:schemeClr>
              </a:solidFill>
              <a:latin typeface="MS Gothic" pitchFamily="49" charset="-128"/>
              <a:ea typeface="MS Gothic" pitchFamily="49" charset="-128"/>
              <a:cs typeface="Arial" charset="0"/>
            </a:endParaRPr>
          </a:p>
          <a:p>
            <a:pPr algn="ctr" defTabSz="914023" eaLnBrk="0" hangingPunct="0"/>
            <a:r>
              <a:rPr lang="ja-JP" altLang="es-ES" sz="700" dirty="0" smtClean="0">
                <a:solidFill>
                  <a:schemeClr val="bg1">
                    <a:alpha val="99000"/>
                  </a:schemeClr>
                </a:solidFill>
                <a:latin typeface="MS Gothic" pitchFamily="49" charset="-128"/>
                <a:ea typeface="MS Gothic" pitchFamily="49" charset="-128"/>
                <a:cs typeface="Arial" charset="0"/>
              </a:rPr>
              <a:t>このプレゼンテーションの内容は情報の提供のみを目的としており、このプレゼンテーションの実施日におけるマイクロソフトの見解を示すものです。変化する市場状況に対応する必要があるため、このドキュメントは、記載された内容の実現に関するマイクロソフトの確約とはみなされないものとします。また、このプレゼンテーション以降に発表される情報の正確性に関して、マイクロソフトはいかなる保証もいたしません。このプレゼンテーションの情報についてマイクロソフトはいかなる責任も負わないものとします。</a:t>
            </a:r>
            <a:endParaRPr lang="en-US" sz="700" dirty="0">
              <a:solidFill>
                <a:schemeClr val="bg1">
                  <a:alpha val="99000"/>
                </a:schemeClr>
              </a:solidFill>
              <a:latin typeface="MS Gothic" pitchFamily="49" charset="-128"/>
              <a:ea typeface="MS Gothic" pitchFamily="49" charset="-128"/>
              <a:cs typeface="Arial" charset="0"/>
            </a:endParaRP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ロゴと紹介文"/>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46" indent="-34287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28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lvl="0" defTabSz="1218885"/>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smtClean="0"/>
              <a:t>Click to edit Master text styles</a:t>
            </a:r>
          </a:p>
          <a:p>
            <a:pPr marL="3175" lvl="1" indent="0" algn="l" defTabSz="91428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マスター タイトルの書式設定</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マスター テキストの書式設定</a:t>
            </a:r>
          </a:p>
          <a:p>
            <a:pPr lvl="1"/>
            <a:r>
              <a:rPr lang="en-US" smtClean="0"/>
              <a:t>第 2 レベル</a:t>
            </a:r>
          </a:p>
          <a:p>
            <a:pPr lvl="2"/>
            <a:r>
              <a:rPr lang="en-US" smtClean="0"/>
              <a:t>第 3 レベル</a:t>
            </a:r>
          </a:p>
          <a:p>
            <a:pPr lvl="3"/>
            <a:r>
              <a:rPr lang="en-US" smtClean="0"/>
              <a:t>第 4 レベル</a:t>
            </a:r>
          </a:p>
          <a:p>
            <a:pPr lvl="4"/>
            <a:r>
              <a:rPr lang="en-US" smtClean="0"/>
              <a:t>第 5 レベル</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マスター タイトルの書式設定</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マスター テキストの書式設定</a:t>
            </a:r>
          </a:p>
          <a:p>
            <a:pPr lvl="1"/>
            <a:r>
              <a:rPr lang="en-US" smtClean="0"/>
              <a:t>第 2 レベル</a:t>
            </a:r>
          </a:p>
          <a:p>
            <a:pPr lvl="2"/>
            <a:r>
              <a:rPr lang="en-US" smtClean="0"/>
              <a:t>第 3 レベル</a:t>
            </a:r>
          </a:p>
          <a:p>
            <a:pPr lvl="3"/>
            <a:r>
              <a:rPr lang="en-US" smtClean="0"/>
              <a:t>第 4 レベル</a:t>
            </a:r>
          </a:p>
          <a:p>
            <a:pPr lvl="4"/>
            <a:r>
              <a:rPr lang="en-US" smtClean="0"/>
              <a:t>第 5 レベル</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マスター タイトルの書式設定</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マスター テキストの書式設定</a:t>
            </a:r>
          </a:p>
          <a:p>
            <a:pPr lvl="1"/>
            <a:r>
              <a:rPr lang="en-US" dirty="0" smtClean="0"/>
              <a:t>第 2 レベル</a:t>
            </a:r>
          </a:p>
          <a:p>
            <a:pPr lvl="2"/>
            <a:r>
              <a:rPr lang="en-US" dirty="0" smtClean="0"/>
              <a:t>第 3 レベル</a:t>
            </a:r>
          </a:p>
          <a:p>
            <a:pPr lvl="3"/>
            <a:r>
              <a:rPr lang="en-US" dirty="0" smtClean="0"/>
              <a:t>第 4 レベル</a:t>
            </a:r>
          </a:p>
          <a:p>
            <a:pPr lvl="4"/>
            <a:r>
              <a:rPr lang="en-US" dirty="0" smtClean="0"/>
              <a:t>第 5 レベル</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マスター タイトルの書式設定</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マスター テキストの書式設定</a:t>
            </a:r>
          </a:p>
          <a:p>
            <a:pPr lvl="1"/>
            <a:r>
              <a:rPr lang="en-US" smtClean="0"/>
              <a:t>第 2 レベル</a:t>
            </a:r>
          </a:p>
          <a:p>
            <a:pPr lvl="2"/>
            <a:r>
              <a:rPr lang="en-US" smtClean="0"/>
              <a:t>第 3 レベル</a:t>
            </a:r>
          </a:p>
          <a:p>
            <a:pPr lvl="3"/>
            <a:r>
              <a:rPr lang="en-US" smtClean="0"/>
              <a:t>第 4 レベル</a:t>
            </a:r>
          </a:p>
          <a:p>
            <a:pPr lvl="4"/>
            <a:r>
              <a:rPr lang="en-US" smtClean="0"/>
              <a:t>第 5 レベル</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マスター タイトルの書式設定</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マスター テキストの書式設定</a:t>
            </a:r>
          </a:p>
          <a:p>
            <a:pPr lvl="1"/>
            <a:r>
              <a:rPr lang="en-US" dirty="0" smtClean="0"/>
              <a:t>第 2 レベル</a:t>
            </a:r>
          </a:p>
          <a:p>
            <a:pPr lvl="2"/>
            <a:r>
              <a:rPr lang="en-US" dirty="0" smtClean="0"/>
              <a:t>第 3 レベル</a:t>
            </a:r>
          </a:p>
          <a:p>
            <a:pPr lvl="3"/>
            <a:r>
              <a:rPr lang="en-US" dirty="0" smtClean="0"/>
              <a:t>第 4 レベル</a:t>
            </a:r>
          </a:p>
          <a:p>
            <a:pPr lvl="4"/>
            <a:r>
              <a:rPr lang="en-US" dirty="0" smtClean="0"/>
              <a:t>第 5 レベル</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マスター タイトルの書式設定</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マスター テキストの書式設定</a:t>
            </a:r>
          </a:p>
          <a:p>
            <a:pPr lvl="1"/>
            <a:r>
              <a:rPr lang="en-US" smtClean="0"/>
              <a:t>第 2 レベル</a:t>
            </a:r>
          </a:p>
          <a:p>
            <a:pPr lvl="2"/>
            <a:r>
              <a:rPr lang="en-US" smtClean="0"/>
              <a:t>第 3 レベル</a:t>
            </a:r>
          </a:p>
          <a:p>
            <a:pPr lvl="3"/>
            <a:r>
              <a:rPr lang="en-US" smtClean="0"/>
              <a:t>第 4 レベル</a:t>
            </a:r>
          </a:p>
          <a:p>
            <a:pPr lvl="4"/>
            <a:r>
              <a:rPr lang="en-US" smtClean="0"/>
              <a:t>第 5 レベル</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マスター タイトルの書式設定</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マスター テキストの書式設定</a:t>
            </a:r>
          </a:p>
          <a:p>
            <a:pPr lvl="1"/>
            <a:r>
              <a:rPr lang="en-US" smtClean="0"/>
              <a:t>第 2 レベル</a:t>
            </a:r>
          </a:p>
          <a:p>
            <a:pPr lvl="2"/>
            <a:r>
              <a:rPr lang="en-US" smtClean="0"/>
              <a:t>第 3 レベル</a:t>
            </a:r>
          </a:p>
          <a:p>
            <a:pPr lvl="3"/>
            <a:r>
              <a:rPr lang="en-US" smtClean="0"/>
              <a:t>第 4 レベル</a:t>
            </a:r>
          </a:p>
          <a:p>
            <a:pPr lvl="4"/>
            <a:r>
              <a:rPr lang="en-US" smtClean="0"/>
              <a:t>第 5 レベル</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997196"/>
          </a:xfrm>
          <a:prstGeom prst="rect">
            <a:avLst/>
          </a:prstGeom>
        </p:spPr>
        <p:txBody>
          <a:bodyPr vert="horz" wrap="square" lIns="0" tIns="0" rIns="0" bIns="0" rtlCol="0" anchor="t">
            <a:spAutoFit/>
          </a:bodyPr>
          <a:lstStyle/>
          <a:p>
            <a:r>
              <a:rPr lang="en-US" smtClean="0"/>
              <a:t>マスター タイトルの書式設定</a:t>
            </a:r>
            <a:endParaRPr lang="en-US" dirty="0"/>
          </a:p>
        </p:txBody>
      </p:sp>
      <p:sp>
        <p:nvSpPr>
          <p:cNvPr id="3" name="Text Placeholder 2"/>
          <p:cNvSpPr>
            <a:spLocks noGrp="1"/>
          </p:cNvSpPr>
          <p:nvPr>
            <p:ph type="body" idx="1"/>
          </p:nvPr>
        </p:nvSpPr>
        <p:spPr>
          <a:xfrm>
            <a:off x="519113" y="1447800"/>
            <a:ext cx="11149012" cy="2667397"/>
          </a:xfrm>
          <a:prstGeom prst="rect">
            <a:avLst/>
          </a:prstGeom>
        </p:spPr>
        <p:txBody>
          <a:bodyPr vert="horz" wrap="square" lIns="0" tIns="0" rIns="0" bIns="0" rtlCol="0">
            <a:spAutoFit/>
          </a:bodyPr>
          <a:lstStyle/>
          <a:p>
            <a:pPr lvl="0"/>
            <a:r>
              <a:rPr lang="en-US" smtClean="0"/>
              <a:t>マスター テキストの書式設定</a:t>
            </a:r>
          </a:p>
          <a:p>
            <a:pPr lvl="1"/>
            <a:r>
              <a:rPr lang="en-US" smtClean="0"/>
              <a:t>第 2 レベル</a:t>
            </a:r>
          </a:p>
          <a:p>
            <a:pPr lvl="2"/>
            <a:r>
              <a:rPr lang="en-US" smtClean="0"/>
              <a:t>第 3 レベル</a:t>
            </a:r>
          </a:p>
          <a:p>
            <a:pPr lvl="3"/>
            <a:r>
              <a:rPr lang="en-US" smtClean="0"/>
              <a:t>第 4 レベル</a:t>
            </a:r>
          </a:p>
          <a:p>
            <a:pPr lvl="4"/>
            <a:r>
              <a:rPr lang="en-US" smtClean="0"/>
              <a:t>第 5 レベル</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43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73" indent="-613473" algn="l" defTabSz="121843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204" indent="-526738" algn="l" defTabSz="121843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524" indent="-537314" algn="l" defTabSz="121843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683" indent="-461155"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7151" indent="-448468"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679"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898"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111"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327"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431" rtl="0" eaLnBrk="1" latinLnBrk="0" hangingPunct="1">
        <a:defRPr sz="2400" kern="1200">
          <a:solidFill>
            <a:schemeClr val="tx1"/>
          </a:solidFill>
          <a:latin typeface="+mn-lt"/>
          <a:ea typeface="+mn-ea"/>
          <a:cs typeface="+mn-cs"/>
        </a:defRPr>
      </a:lvl1pPr>
      <a:lvl2pPr marL="609216" algn="l" defTabSz="1218431" rtl="0" eaLnBrk="1" latinLnBrk="0" hangingPunct="1">
        <a:defRPr sz="2400" kern="1200">
          <a:solidFill>
            <a:schemeClr val="tx1"/>
          </a:solidFill>
          <a:latin typeface="+mn-lt"/>
          <a:ea typeface="+mn-ea"/>
          <a:cs typeface="+mn-cs"/>
        </a:defRPr>
      </a:lvl2pPr>
      <a:lvl3pPr marL="1218431" algn="l" defTabSz="1218431" rtl="0" eaLnBrk="1" latinLnBrk="0" hangingPunct="1">
        <a:defRPr sz="2400" kern="1200">
          <a:solidFill>
            <a:schemeClr val="tx1"/>
          </a:solidFill>
          <a:latin typeface="+mn-lt"/>
          <a:ea typeface="+mn-ea"/>
          <a:cs typeface="+mn-cs"/>
        </a:defRPr>
      </a:lvl3pPr>
      <a:lvl4pPr marL="1827647" algn="l" defTabSz="1218431" rtl="0" eaLnBrk="1" latinLnBrk="0" hangingPunct="1">
        <a:defRPr sz="2400" kern="1200">
          <a:solidFill>
            <a:schemeClr val="tx1"/>
          </a:solidFill>
          <a:latin typeface="+mn-lt"/>
          <a:ea typeface="+mn-ea"/>
          <a:cs typeface="+mn-cs"/>
        </a:defRPr>
      </a:lvl4pPr>
      <a:lvl5pPr marL="2436859" algn="l" defTabSz="1218431" rtl="0" eaLnBrk="1" latinLnBrk="0" hangingPunct="1">
        <a:defRPr sz="2400" kern="1200">
          <a:solidFill>
            <a:schemeClr val="tx1"/>
          </a:solidFill>
          <a:latin typeface="+mn-lt"/>
          <a:ea typeface="+mn-ea"/>
          <a:cs typeface="+mn-cs"/>
        </a:defRPr>
      </a:lvl5pPr>
      <a:lvl6pPr marL="3046066" algn="l" defTabSz="1218431" rtl="0" eaLnBrk="1" latinLnBrk="0" hangingPunct="1">
        <a:defRPr sz="2400" kern="1200">
          <a:solidFill>
            <a:schemeClr val="tx1"/>
          </a:solidFill>
          <a:latin typeface="+mn-lt"/>
          <a:ea typeface="+mn-ea"/>
          <a:cs typeface="+mn-cs"/>
        </a:defRPr>
      </a:lvl6pPr>
      <a:lvl7pPr marL="3655292" algn="l" defTabSz="1218431" rtl="0" eaLnBrk="1" latinLnBrk="0" hangingPunct="1">
        <a:defRPr sz="2400" kern="1200">
          <a:solidFill>
            <a:schemeClr val="tx1"/>
          </a:solidFill>
          <a:latin typeface="+mn-lt"/>
          <a:ea typeface="+mn-ea"/>
          <a:cs typeface="+mn-cs"/>
        </a:defRPr>
      </a:lvl7pPr>
      <a:lvl8pPr marL="4264504" algn="l" defTabSz="1218431" rtl="0" eaLnBrk="1" latinLnBrk="0" hangingPunct="1">
        <a:defRPr sz="2400" kern="1200">
          <a:solidFill>
            <a:schemeClr val="tx1"/>
          </a:solidFill>
          <a:latin typeface="+mn-lt"/>
          <a:ea typeface="+mn-ea"/>
          <a:cs typeface="+mn-cs"/>
        </a:defRPr>
      </a:lvl8pPr>
      <a:lvl9pPr marL="4873716" algn="l" defTabSz="121843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マスター タイトルの書式設定</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マスター テキストの書式設定</a:t>
            </a:r>
          </a:p>
          <a:p>
            <a:pPr lvl="1"/>
            <a:r>
              <a:rPr lang="en-US" smtClean="0"/>
              <a:t>第 2 レベル</a:t>
            </a:r>
          </a:p>
          <a:p>
            <a:pPr lvl="2"/>
            <a:r>
              <a:rPr lang="en-US" smtClean="0"/>
              <a:t>第 3 レベル</a:t>
            </a:r>
          </a:p>
          <a:p>
            <a:pPr lvl="3"/>
            <a:r>
              <a:rPr lang="en-US" smtClean="0"/>
              <a:t>第 4 レベル</a:t>
            </a:r>
          </a:p>
          <a:p>
            <a:pPr lvl="4"/>
            <a:r>
              <a:rPr lang="en-US" smtClean="0"/>
              <a:t>第 5 レベル</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マスター タイトルの書式設定</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マスター テキストの書式設定</a:t>
            </a:r>
          </a:p>
          <a:p>
            <a:pPr lvl="1"/>
            <a:r>
              <a:rPr lang="en-US" dirty="0" smtClean="0"/>
              <a:t>第 2 レベル</a:t>
            </a:r>
          </a:p>
          <a:p>
            <a:pPr lvl="2"/>
            <a:r>
              <a:rPr lang="en-US" dirty="0" smtClean="0"/>
              <a:t>第 3 レベル</a:t>
            </a:r>
          </a:p>
          <a:p>
            <a:pPr lvl="3"/>
            <a:r>
              <a:rPr lang="en-US" dirty="0" smtClean="0"/>
              <a:t>第 4 レベル</a:t>
            </a:r>
          </a:p>
          <a:p>
            <a:pPr lvl="4"/>
            <a:r>
              <a:rPr lang="en-US" dirty="0" smtClean="0"/>
              <a:t>第 5 レベル</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173"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14" indent="-344414" algn="l" defTabSz="91417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21" indent="-341242" algn="l" defTabSz="91417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28" indent="-344414" algn="l" defTabSz="91417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29" indent="-346002"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34" indent="-336480"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5"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59" algn="l" defTabSz="914173" rtl="0" eaLnBrk="1" latinLnBrk="0" hangingPunct="1">
        <a:defRPr sz="1900" kern="1200">
          <a:solidFill>
            <a:schemeClr val="tx1"/>
          </a:solidFill>
          <a:latin typeface="+mn-lt"/>
          <a:ea typeface="+mn-ea"/>
          <a:cs typeface="+mn-cs"/>
        </a:defRPr>
      </a:lvl4pPr>
      <a:lvl5pPr marL="1828347" algn="l" defTabSz="914173" rtl="0" eaLnBrk="1" latinLnBrk="0" hangingPunct="1">
        <a:defRPr sz="1900" kern="1200">
          <a:solidFill>
            <a:schemeClr val="tx1"/>
          </a:solidFill>
          <a:latin typeface="+mn-lt"/>
          <a:ea typeface="+mn-ea"/>
          <a:cs typeface="+mn-cs"/>
        </a:defRPr>
      </a:lvl5pPr>
      <a:lvl6pPr marL="2285429" algn="l" defTabSz="914173" rtl="0" eaLnBrk="1" latinLnBrk="0" hangingPunct="1">
        <a:defRPr sz="1900" kern="1200">
          <a:solidFill>
            <a:schemeClr val="tx1"/>
          </a:solidFill>
          <a:latin typeface="+mn-lt"/>
          <a:ea typeface="+mn-ea"/>
          <a:cs typeface="+mn-cs"/>
        </a:defRPr>
      </a:lvl6pPr>
      <a:lvl7pPr marL="2742519" algn="l" defTabSz="914173" rtl="0" eaLnBrk="1" latinLnBrk="0" hangingPunct="1">
        <a:defRPr sz="1900" kern="1200">
          <a:solidFill>
            <a:schemeClr val="tx1"/>
          </a:solidFill>
          <a:latin typeface="+mn-lt"/>
          <a:ea typeface="+mn-ea"/>
          <a:cs typeface="+mn-cs"/>
        </a:defRPr>
      </a:lvl7pPr>
      <a:lvl8pPr marL="3199605" algn="l" defTabSz="914173" rtl="0" eaLnBrk="1" latinLnBrk="0" hangingPunct="1">
        <a:defRPr sz="1900" kern="1200">
          <a:solidFill>
            <a:schemeClr val="tx1"/>
          </a:solidFill>
          <a:latin typeface="+mn-lt"/>
          <a:ea typeface="+mn-ea"/>
          <a:cs typeface="+mn-cs"/>
        </a:defRPr>
      </a:lvl8pPr>
      <a:lvl9pPr marL="3656692" algn="l" defTabSz="9141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0.png"/><Relationship Id="rId5" Type="http://schemas.openxmlformats.org/officeDocument/2006/relationships/tags" Target="../tags/tag12.xml"/><Relationship Id="rId10" Type="http://schemas.openxmlformats.org/officeDocument/2006/relationships/image" Target="../media/image29.png"/><Relationship Id="rId4" Type="http://schemas.openxmlformats.org/officeDocument/2006/relationships/tags" Target="../tags/tag11.xml"/><Relationship Id="rId9"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windowsazure.com/mobile"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hyperlink" Target="http://chrisrisner.com/" TargetMode="External"/><Relationship Id="rId4" Type="http://schemas.openxmlformats.org/officeDocument/2006/relationships/hyperlink" Target="http://bit.ly/Q3Aq6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0.png"/><Relationship Id="rId5" Type="http://schemas.openxmlformats.org/officeDocument/2006/relationships/tags" Target="../tags/tag5.xm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5" y="2234115"/>
            <a:ext cx="11514391" cy="1359196"/>
          </a:xfrm>
        </p:spPr>
        <p:txBody>
          <a:bodyPr/>
          <a:lstStyle/>
          <a:p>
            <a:r>
              <a:rPr lang="en-US" sz="5800" dirty="0" smtClean="0"/>
              <a:t>Windows Azure Mobile Services </a:t>
            </a:r>
            <a:r>
              <a:rPr lang="en-US" sz="5800" dirty="0" smtClean="0">
                <a:latin typeface="MS Gothic" pitchFamily="49" charset="-128"/>
                <a:ea typeface="MS Gothic" pitchFamily="49" charset="-128"/>
              </a:rPr>
              <a:t>を使用した </a:t>
            </a:r>
            <a:r>
              <a:rPr lang="en-US" sz="5800" dirty="0" smtClean="0"/>
              <a:t>Windows 8 </a:t>
            </a:r>
            <a:r>
              <a:rPr lang="en-US" sz="5800" dirty="0" smtClean="0">
                <a:latin typeface="MS Gothic" pitchFamily="49" charset="-128"/>
                <a:ea typeface="MS Gothic" pitchFamily="49" charset="-128"/>
              </a:rPr>
              <a:t>アプリの作成</a:t>
            </a:r>
            <a:endParaRPr lang="en-US" sz="5800" dirty="0">
              <a:latin typeface="MS Gothic" pitchFamily="49" charset="-128"/>
              <a:ea typeface="MS Gothic" pitchFamily="49" charset="-128"/>
            </a:endParaRPr>
          </a:p>
        </p:txBody>
      </p:sp>
      <p:sp>
        <p:nvSpPr>
          <p:cNvPr id="3" name="Subtitle 2"/>
          <p:cNvSpPr>
            <a:spLocks noGrp="1"/>
          </p:cNvSpPr>
          <p:nvPr>
            <p:ph type="body" sz="quarter" idx="11"/>
          </p:nvPr>
        </p:nvSpPr>
        <p:spPr/>
        <p:txBody>
          <a:bodyPr>
            <a:normAutofit/>
          </a:bodyPr>
          <a:lstStyle/>
          <a:p>
            <a:r>
              <a:rPr lang="en-US" dirty="0" smtClean="0"/>
              <a:t>Nick Harris		      @cloudnick</a:t>
            </a:r>
            <a:endParaRPr lang="en-US" dirty="0"/>
          </a:p>
          <a:p>
            <a:r>
              <a:rPr lang="en-US" dirty="0" smtClean="0"/>
              <a:t>Technical Evangelist, Windows Azure</a:t>
            </a:r>
            <a:endParaRPr lang="en-US" dirty="0"/>
          </a:p>
          <a:p>
            <a:r>
              <a:rPr lang="en-US" dirty="0" smtClean="0"/>
              <a:t>Microsoft</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smtClean="0">
                <a:latin typeface="MS Gothic" pitchFamily="49" charset="-128"/>
                <a:ea typeface="MS Gothic" pitchFamily="49" charset="-128"/>
              </a:rPr>
              <a:t>と</a:t>
            </a:r>
            <a:r>
              <a:rPr lang="en-US" dirty="0" smtClean="0"/>
              <a:t> SQL </a:t>
            </a:r>
            <a:r>
              <a:rPr lang="en-US" dirty="0" smtClean="0">
                <a:latin typeface="MS Gothic" pitchFamily="49" charset="-128"/>
                <a:ea typeface="MS Gothic" pitchFamily="49" charset="-128"/>
              </a:rPr>
              <a:t>型のマッピング</a:t>
            </a:r>
            <a:endParaRPr lang="en-US" dirty="0">
              <a:latin typeface="MS Gothic" pitchFamily="49" charset="-128"/>
              <a:ea typeface="MS Gothic" pitchFamily="49" charset="-128"/>
            </a:endParaRPr>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76098798"/>
              </p:ext>
            </p:extLst>
          </p:nvPr>
        </p:nvGraphicFramePr>
        <p:xfrm>
          <a:off x="960120" y="1584962"/>
          <a:ext cx="10393679" cy="3339588"/>
        </p:xfrm>
        <a:graphic>
          <a:graphicData uri="http://schemas.openxmlformats.org/drawingml/2006/table">
            <a:tbl>
              <a:tblPr firstRow="1" firstCol="1" bandRow="1">
                <a:tableStyleId>{68D230F3-CF80-4859-8CE7-A43EE81993B5}</a:tableStyleId>
              </a:tblPr>
              <a:tblGrid>
                <a:gridCol w="4602480"/>
                <a:gridCol w="5791199"/>
              </a:tblGrid>
              <a:tr h="472438">
                <a:tc>
                  <a:txBody>
                    <a:bodyPr/>
                    <a:lstStyle/>
                    <a:p>
                      <a:pPr marL="0" marR="0">
                        <a:spcBef>
                          <a:spcPts val="0"/>
                        </a:spcBef>
                        <a:spcAft>
                          <a:spcPts val="0"/>
                        </a:spcAft>
                      </a:pPr>
                      <a:r>
                        <a:rPr lang="en-US" sz="2800" b="1" dirty="0">
                          <a:effectLst/>
                        </a:rPr>
                        <a:t>JSON </a:t>
                      </a:r>
                      <a:r>
                        <a:rPr lang="en-US" sz="2800" b="1" dirty="0">
                          <a:effectLst/>
                          <a:latin typeface="MS Gothic" pitchFamily="49" charset="-128"/>
                          <a:ea typeface="MS Gothic" pitchFamily="49" charset="-128"/>
                        </a:rPr>
                        <a:t>値</a:t>
                      </a:r>
                      <a:endParaRPr lang="en-US" sz="2800" b="1" dirty="0">
                        <a:effectLst/>
                        <a:latin typeface="MS Gothic" pitchFamily="49" charset="-128"/>
                        <a:ea typeface="MS Gothic" pitchFamily="49" charset="-128"/>
                        <a:cs typeface="Times New Roman"/>
                      </a:endParaRPr>
                    </a:p>
                  </a:txBody>
                  <a:tcPr marL="50800" marR="50800" marT="50800" marB="50800"/>
                </a:tc>
                <a:tc>
                  <a:txBody>
                    <a:bodyPr/>
                    <a:lstStyle/>
                    <a:p>
                      <a:pPr marL="0" marR="0">
                        <a:spcBef>
                          <a:spcPts val="0"/>
                        </a:spcBef>
                        <a:spcAft>
                          <a:spcPts val="0"/>
                        </a:spcAft>
                      </a:pPr>
                      <a:r>
                        <a:rPr lang="en-US" sz="2800" dirty="0">
                          <a:effectLst/>
                        </a:rPr>
                        <a:t>T-SQL </a:t>
                      </a:r>
                      <a:r>
                        <a:rPr lang="en-US" sz="2800" dirty="0">
                          <a:effectLst/>
                          <a:latin typeface="MS Gothic" pitchFamily="49" charset="-128"/>
                          <a:ea typeface="MS Gothic" pitchFamily="49" charset="-128"/>
                        </a:rPr>
                        <a:t>型</a:t>
                      </a:r>
                      <a:endParaRPr lang="en-US" sz="2800" dirty="0">
                        <a:effectLst/>
                        <a:latin typeface="MS Gothic" pitchFamily="49" charset="-128"/>
                        <a:ea typeface="MS Gothic" pitchFamily="49" charset="-128"/>
                        <a:cs typeface="Times New Roman"/>
                      </a:endParaRPr>
                    </a:p>
                  </a:txBody>
                  <a:tcPr marL="50800" marR="50800" marT="50800" marB="50800"/>
                </a:tc>
              </a:tr>
              <a:tr h="465330">
                <a:tc>
                  <a:txBody>
                    <a:bodyPr/>
                    <a:lstStyle/>
                    <a:p>
                      <a:pPr marL="0" marR="0">
                        <a:spcBef>
                          <a:spcPts val="0"/>
                        </a:spcBef>
                        <a:spcAft>
                          <a:spcPts val="0"/>
                        </a:spcAft>
                      </a:pPr>
                      <a:r>
                        <a:rPr lang="en-US" sz="2800" b="0" dirty="0">
                          <a:effectLst/>
                        </a:rPr>
                        <a:t>数値 (</a:t>
                      </a:r>
                      <a:r>
                        <a:rPr lang="en-US" sz="2800" b="0" dirty="0">
                          <a:effectLst/>
                          <a:latin typeface="MS Gothic" pitchFamily="49" charset="-128"/>
                          <a:ea typeface="MS Gothic" pitchFamily="49" charset="-128"/>
                        </a:rPr>
                        <a:t>整数、</a:t>
                      </a:r>
                      <a:r>
                        <a:rPr lang="en-US" sz="2800" b="0" dirty="0">
                          <a:effectLst/>
                        </a:rPr>
                        <a:t>10 </a:t>
                      </a:r>
                      <a:r>
                        <a:rPr lang="en-US" sz="2800" b="0" dirty="0" err="1">
                          <a:effectLst/>
                          <a:latin typeface="MS Gothic" pitchFamily="49" charset="-128"/>
                          <a:ea typeface="MS Gothic" pitchFamily="49" charset="-128"/>
                        </a:rPr>
                        <a:t>進数</a:t>
                      </a:r>
                      <a:r>
                        <a:rPr lang="en-US" sz="2800" b="0" dirty="0" smtClean="0">
                          <a:effectLst/>
                          <a:latin typeface="MS Gothic" pitchFamily="49" charset="-128"/>
                          <a:ea typeface="MS Gothic" pitchFamily="49" charset="-128"/>
                        </a:rPr>
                        <a:t>、</a:t>
                      </a:r>
                      <a:br>
                        <a:rPr lang="en-US" sz="2800" b="0" dirty="0" smtClean="0">
                          <a:effectLst/>
                          <a:latin typeface="MS Gothic" pitchFamily="49" charset="-128"/>
                          <a:ea typeface="MS Gothic" pitchFamily="49" charset="-128"/>
                        </a:rPr>
                      </a:br>
                      <a:r>
                        <a:rPr lang="en-US" sz="2800" b="0" dirty="0" err="1" smtClean="0">
                          <a:effectLst/>
                          <a:latin typeface="MS Gothic" pitchFamily="49" charset="-128"/>
                          <a:ea typeface="MS Gothic" pitchFamily="49" charset="-128"/>
                        </a:rPr>
                        <a:t>浮動小数点数</a:t>
                      </a:r>
                      <a:r>
                        <a:rPr lang="en-US" sz="2800" b="0" dirty="0">
                          <a:effectLst/>
                        </a:rPr>
                        <a: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smtClean="0">
                          <a:effectLst/>
                        </a:rPr>
                        <a:t>Float(53)</a:t>
                      </a:r>
                      <a:endParaRPr lang="en-US" sz="2800">
                        <a:solidFill>
                          <a:srgbClr val="FF0000"/>
                        </a:solidFill>
                        <a:effectLst/>
                        <a:latin typeface="Calibri"/>
                        <a:ea typeface="Calibri"/>
                        <a:cs typeface="Times New Roman"/>
                      </a:endParaRPr>
                    </a:p>
                  </a:txBody>
                  <a:tcPr marL="50800" marR="50800" marT="50800" marB="50800"/>
                </a:tc>
              </a:tr>
              <a:tr h="388110">
                <a:tc>
                  <a:txBody>
                    <a:bodyPr/>
                    <a:lstStyle/>
                    <a:p>
                      <a:pPr marL="0" marR="0">
                        <a:spcBef>
                          <a:spcPts val="0"/>
                        </a:spcBef>
                        <a:spcAft>
                          <a:spcPts val="0"/>
                        </a:spcAft>
                      </a:pPr>
                      <a:r>
                        <a:rPr lang="en-US" sz="2800" b="0" dirty="0">
                          <a:effectLst/>
                          <a:latin typeface="MS Gothic" pitchFamily="49" charset="-128"/>
                          <a:ea typeface="MS Gothic" pitchFamily="49" charset="-128"/>
                        </a:rPr>
                        <a:t>ブール値 </a:t>
                      </a:r>
                      <a:endParaRPr lang="en-US" sz="2800" b="0" dirty="0">
                        <a:effectLst/>
                        <a:latin typeface="MS Gothic" pitchFamily="49" charset="-128"/>
                        <a:ea typeface="MS Gothic" pitchFamily="49" charset="-128"/>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472440">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latin typeface="MS Gothic" pitchFamily="49" charset="-128"/>
                          <a:ea typeface="MS Gothic" pitchFamily="49" charset="-128"/>
                        </a:rPr>
                        <a:t>文字列 </a:t>
                      </a:r>
                      <a:endParaRPr lang="en-US" sz="2800" b="0" dirty="0">
                        <a:effectLst/>
                        <a:latin typeface="MS Gothic" pitchFamily="49" charset="-128"/>
                        <a:ea typeface="MS Gothic" pitchFamily="49" charset="-128"/>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55879"/>
            <a:ext cx="10237787" cy="1874359"/>
          </a:xfrm>
        </p:spPr>
        <p:txBody>
          <a:bodyPr/>
          <a:lstStyle/>
          <a:p>
            <a:pPr>
              <a:lnSpc>
                <a:spcPct val="70000"/>
              </a:lnSpc>
            </a:pPr>
            <a:r>
              <a:rPr lang="en-US" sz="6700" dirty="0">
                <a:latin typeface="MS Gothic" pitchFamily="49" charset="-128"/>
                <a:ea typeface="MS Gothic" pitchFamily="49" charset="-128"/>
              </a:rPr>
              <a:t>サーバー ロジック</a:t>
            </a:r>
            <a:r>
              <a:rPr sz="6700" dirty="0"/>
              <a:t/>
            </a:r>
            <a:br>
              <a:rPr sz="6700" dirty="0"/>
            </a:br>
            <a:r>
              <a:rPr lang="en-US" sz="6700" dirty="0"/>
              <a:t>	</a:t>
            </a:r>
            <a:r>
              <a:rPr lang="en-US" sz="4000" dirty="0"/>
              <a:t>CRUD </a:t>
            </a:r>
            <a:r>
              <a:rPr lang="en-US" sz="4000" dirty="0" err="1">
                <a:latin typeface="MS Gothic" pitchFamily="49" charset="-128"/>
                <a:ea typeface="MS Gothic" pitchFamily="49" charset="-128"/>
              </a:rPr>
              <a:t>操作に関するサーバ</a:t>
            </a:r>
            <a:r>
              <a:rPr lang="en-US" sz="4000" dirty="0">
                <a:latin typeface="MS Gothic" pitchFamily="49" charset="-128"/>
                <a:ea typeface="MS Gothic" pitchFamily="49" charset="-128"/>
              </a:rPr>
              <a:t>ー </a:t>
            </a:r>
            <a:r>
              <a:rPr lang="en-US" sz="4000" dirty="0" smtClean="0">
                <a:latin typeface="MS Gothic" pitchFamily="49" charset="-128"/>
                <a:ea typeface="MS Gothic" pitchFamily="49" charset="-128"/>
              </a:rPr>
              <a:t/>
            </a:r>
            <a:br>
              <a:rPr lang="en-US" sz="4000" dirty="0" smtClean="0">
                <a:latin typeface="MS Gothic" pitchFamily="49" charset="-128"/>
                <a:ea typeface="MS Gothic" pitchFamily="49" charset="-128"/>
              </a:rPr>
            </a:br>
            <a:r>
              <a:rPr lang="en-US" sz="4000" dirty="0" smtClean="0">
                <a:latin typeface="MS Gothic" pitchFamily="49" charset="-128"/>
                <a:ea typeface="MS Gothic" pitchFamily="49" charset="-128"/>
              </a:rPr>
              <a:t>	</a:t>
            </a:r>
            <a:r>
              <a:rPr lang="en-US" sz="4000" dirty="0" err="1" smtClean="0">
                <a:latin typeface="MS Gothic" pitchFamily="49" charset="-128"/>
                <a:ea typeface="MS Gothic" pitchFamily="49" charset="-128"/>
              </a:rPr>
              <a:t>ロジックの追加</a:t>
            </a:r>
            <a:endParaRPr lang="en-US" sz="6700" dirty="0">
              <a:latin typeface="MS Gothic" pitchFamily="49" charset="-128"/>
              <a:ea typeface="MS Gothic" pitchFamily="49" charset="-128"/>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latin typeface="MS Gothic" pitchFamily="49" charset="-128"/>
                  <a:ea typeface="MS Gothic" pitchFamily="49" charset="-128"/>
                </a:rPr>
                <a:t>デモ</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1"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1"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latin typeface="MS Gothic" pitchFamily="49" charset="-128"/>
                <a:ea typeface="MS Gothic" pitchFamily="49" charset="-128"/>
              </a:rPr>
              <a:t>プッシュ通知ライフサイクルの概要</a:t>
            </a:r>
          </a:p>
        </p:txBody>
      </p:sp>
      <p:sp>
        <p:nvSpPr>
          <p:cNvPr id="4" name="TextBox 3"/>
          <p:cNvSpPr txBox="1"/>
          <p:nvPr/>
        </p:nvSpPr>
        <p:spPr>
          <a:xfrm>
            <a:off x="7079538" y="1436913"/>
            <a:ext cx="4588595" cy="2550739"/>
          </a:xfrm>
          <a:prstGeom prst="rect">
            <a:avLst/>
          </a:prstGeom>
          <a:noFill/>
        </p:spPr>
        <p:txBody>
          <a:bodyPr wrap="square" lIns="0" tIns="0" rIns="0" bIns="0" rtlCol="0">
            <a:noAutofit/>
          </a:bodyPr>
          <a:lstStyle/>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latin typeface="MS Gothic" pitchFamily="49" charset="-128"/>
                <a:ea typeface="MS Gothic" pitchFamily="49" charset="-128"/>
              </a:rPr>
              <a:t>チャネル </a:t>
            </a:r>
            <a:r>
              <a:rPr lang="en-US" sz="2800" dirty="0">
                <a:ln>
                  <a:solidFill>
                    <a:srgbClr val="FFFFFF">
                      <a:alpha val="0"/>
                    </a:srgbClr>
                  </a:solidFill>
                </a:ln>
                <a:solidFill>
                  <a:srgbClr val="595959">
                    <a:alpha val="99000"/>
                  </a:srgbClr>
                </a:solidFill>
              </a:rPr>
              <a:t>URI </a:t>
            </a:r>
            <a:r>
              <a:rPr lang="en-US" sz="2800" dirty="0">
                <a:ln>
                  <a:solidFill>
                    <a:srgbClr val="FFFFFF">
                      <a:alpha val="0"/>
                    </a:srgbClr>
                  </a:solidFill>
                </a:ln>
                <a:solidFill>
                  <a:srgbClr val="595959">
                    <a:alpha val="99000"/>
                  </a:srgbClr>
                </a:solidFill>
                <a:latin typeface="MS Gothic" pitchFamily="49" charset="-128"/>
                <a:ea typeface="MS Gothic" pitchFamily="49" charset="-128"/>
              </a:rPr>
              <a:t>を要求する</a:t>
            </a:r>
            <a:endParaRPr lang="en-US" sz="2800" dirty="0">
              <a:ln>
                <a:solidFill>
                  <a:srgbClr val="FFFFFF">
                    <a:alpha val="0"/>
                  </a:srgbClr>
                </a:solidFill>
              </a:ln>
              <a:solidFill>
                <a:srgbClr val="595959">
                  <a:alpha val="99000"/>
                </a:srgbClr>
              </a:solidFill>
              <a:ea typeface="MS Gothic" pitchFamily="49" charset="-128"/>
            </a:endParaRP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latin typeface="MS Gothic" pitchFamily="49" charset="-128"/>
                <a:ea typeface="MS Gothic" pitchFamily="49" charset="-128"/>
              </a:rPr>
              <a:t>クラウド サービスに</a:t>
            </a:r>
            <a:r>
              <a:rPr sz="2800" dirty="0">
                <a:latin typeface="MS Gothic" pitchFamily="49" charset="-128"/>
                <a:ea typeface="MS Gothic" pitchFamily="49" charset="-128"/>
              </a:rPr>
              <a:t/>
            </a:r>
            <a:br>
              <a:rPr sz="2800" dirty="0">
                <a:latin typeface="MS Gothic" pitchFamily="49" charset="-128"/>
                <a:ea typeface="MS Gothic" pitchFamily="49" charset="-128"/>
              </a:rPr>
            </a:br>
            <a:r>
              <a:rPr lang="en-US" sz="2800" dirty="0">
                <a:ln>
                  <a:solidFill>
                    <a:srgbClr val="FFFFFF">
                      <a:alpha val="0"/>
                    </a:srgbClr>
                  </a:solidFill>
                </a:ln>
                <a:solidFill>
                  <a:srgbClr val="595959">
                    <a:alpha val="99000"/>
                  </a:srgbClr>
                </a:solidFill>
                <a:latin typeface="MS Gothic" pitchFamily="49" charset="-128"/>
                <a:ea typeface="MS Gothic" pitchFamily="49" charset="-128"/>
              </a:rPr>
              <a:t>登録する</a:t>
            </a:r>
          </a:p>
          <a:p>
            <a:pPr marL="406304" indent="-406304" defTabSz="913559" fontAlgn="base">
              <a:lnSpc>
                <a:spcPct val="90000"/>
              </a:lnSpc>
              <a:spcAft>
                <a:spcPts val="1800"/>
              </a:spcAft>
              <a:buClr>
                <a:srgbClr val="FF8A00"/>
              </a:buClr>
              <a:buFont typeface="+mj-lt"/>
              <a:buAutoNum type="arabicPeriod"/>
            </a:pPr>
            <a:r>
              <a:rPr lang="en-US" sz="2800" dirty="0" err="1" smtClean="0">
                <a:ln>
                  <a:solidFill>
                    <a:srgbClr val="FFFFFF">
                      <a:alpha val="0"/>
                    </a:srgbClr>
                  </a:solidFill>
                </a:ln>
                <a:solidFill>
                  <a:srgbClr val="595959">
                    <a:alpha val="99000"/>
                  </a:srgbClr>
                </a:solidFill>
                <a:latin typeface="MS Gothic" pitchFamily="49" charset="-128"/>
                <a:ea typeface="MS Gothic" pitchFamily="49" charset="-128"/>
              </a:rPr>
              <a:t>認証と</a:t>
            </a:r>
            <a:r>
              <a:rPr sz="2800" dirty="0" smtClean="0">
                <a:latin typeface="MS Gothic" pitchFamily="49" charset="-128"/>
                <a:ea typeface="MS Gothic" pitchFamily="49" charset="-128"/>
              </a:rPr>
              <a:t/>
            </a:r>
            <a:br>
              <a:rPr sz="2800" dirty="0" smtClean="0">
                <a:latin typeface="MS Gothic" pitchFamily="49" charset="-128"/>
                <a:ea typeface="MS Gothic" pitchFamily="49" charset="-128"/>
              </a:rPr>
            </a:br>
            <a:r>
              <a:rPr lang="en-US" sz="2800" dirty="0" err="1" smtClean="0">
                <a:ln>
                  <a:solidFill>
                    <a:srgbClr val="FFFFFF">
                      <a:alpha val="0"/>
                    </a:srgbClr>
                  </a:solidFill>
                </a:ln>
                <a:solidFill>
                  <a:srgbClr val="595959">
                    <a:alpha val="99000"/>
                  </a:srgbClr>
                </a:solidFill>
                <a:latin typeface="MS Gothic" pitchFamily="49" charset="-128"/>
                <a:ea typeface="MS Gothic" pitchFamily="49" charset="-128"/>
              </a:rPr>
              <a:t>プッシュ通知</a:t>
            </a:r>
            <a:endParaRPr lang="en-US" sz="2800" dirty="0">
              <a:ln>
                <a:solidFill>
                  <a:srgbClr val="FFFFFF">
                    <a:alpha val="0"/>
                  </a:srgbClr>
                </a:solidFill>
              </a:ln>
              <a:solidFill>
                <a:srgbClr val="595959">
                  <a:alpha val="99000"/>
                </a:srgbClr>
              </a:solidFill>
              <a:latin typeface="MS Gothic" pitchFamily="49" charset="-128"/>
              <a:ea typeface="MS Gothic" pitchFamily="49" charset="-128"/>
            </a:endParaRPr>
          </a:p>
        </p:txBody>
      </p:sp>
      <p:sp>
        <p:nvSpPr>
          <p:cNvPr id="6" name="Rounded Rectangle 22"/>
          <p:cNvSpPr/>
          <p:nvPr/>
        </p:nvSpPr>
        <p:spPr bwMode="auto">
          <a:xfrm>
            <a:off x="517525"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59"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2"/>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1600" spc="-51" dirty="0">
                <a:ln>
                  <a:solidFill>
                    <a:srgbClr val="FFFFFF">
                      <a:alpha val="0"/>
                    </a:srgbClr>
                  </a:solidFill>
                </a:ln>
                <a:solidFill>
                  <a:srgbClr val="FFFFFF">
                    <a:alpha val="99000"/>
                  </a:srgbClr>
                </a:solidFill>
                <a:latin typeface="MS Gothic" pitchFamily="49" charset="-128"/>
                <a:ea typeface="MS Gothic" pitchFamily="49" charset="-128"/>
                <a:cs typeface="Segoe UI" pitchFamily="34" charset="0"/>
              </a:rPr>
              <a:t>通知</a:t>
            </a:r>
          </a:p>
          <a:p>
            <a:pPr defTabSz="1218632" fontAlgn="base">
              <a:lnSpc>
                <a:spcPct val="90000"/>
              </a:lnSpc>
              <a:spcBef>
                <a:spcPct val="0"/>
              </a:spcBef>
              <a:spcAft>
                <a:spcPct val="0"/>
              </a:spcAft>
            </a:pPr>
            <a:r>
              <a:rPr lang="en-US" sz="1600" spc="-51" dirty="0" err="1">
                <a:ln>
                  <a:solidFill>
                    <a:srgbClr val="FFFFFF">
                      <a:alpha val="0"/>
                    </a:srgbClr>
                  </a:solidFill>
                </a:ln>
                <a:solidFill>
                  <a:srgbClr val="FFFFFF">
                    <a:alpha val="99000"/>
                  </a:srgbClr>
                </a:solidFill>
                <a:latin typeface="MS Gothic" pitchFamily="49" charset="-128"/>
                <a:ea typeface="MS Gothic" pitchFamily="49" charset="-128"/>
                <a:cs typeface="Segoe UI" pitchFamily="34" charset="0"/>
              </a:rPr>
              <a:t>クライアント</a:t>
            </a:r>
            <a:r>
              <a:rPr lang="en-US" sz="1600" spc="-51" dirty="0">
                <a:ln>
                  <a:solidFill>
                    <a:srgbClr val="FFFFFF">
                      <a:alpha val="0"/>
                    </a:srgbClr>
                  </a:solidFill>
                </a:ln>
                <a:solidFill>
                  <a:srgbClr val="FFFFFF">
                    <a:alpha val="99000"/>
                  </a:srgbClr>
                </a:solidFill>
                <a:latin typeface="MS Gothic" pitchFamily="49" charset="-128"/>
                <a:ea typeface="MS Gothic" pitchFamily="49" charset="-128"/>
                <a:cs typeface="Segoe UI" pitchFamily="34" charset="0"/>
              </a:rPr>
              <a:t> </a:t>
            </a:r>
            <a:r>
              <a:rPr lang="en-US" sz="1600" spc="-51" dirty="0" smtClean="0">
                <a:ln>
                  <a:solidFill>
                    <a:srgbClr val="FFFFFF">
                      <a:alpha val="0"/>
                    </a:srgbClr>
                  </a:solidFill>
                </a:ln>
                <a:solidFill>
                  <a:srgbClr val="FFFFFF">
                    <a:alpha val="99000"/>
                  </a:srgbClr>
                </a:solidFill>
                <a:latin typeface="MS Gothic" pitchFamily="49" charset="-128"/>
                <a:ea typeface="MS Gothic" pitchFamily="49" charset="-128"/>
                <a:cs typeface="Segoe UI" pitchFamily="34" charset="0"/>
              </a:rPr>
              <a:t/>
            </a:r>
            <a:br>
              <a:rPr lang="en-US" sz="1600" spc="-51" dirty="0" smtClean="0">
                <a:ln>
                  <a:solidFill>
                    <a:srgbClr val="FFFFFF">
                      <a:alpha val="0"/>
                    </a:srgbClr>
                  </a:solidFill>
                </a:ln>
                <a:solidFill>
                  <a:srgbClr val="FFFFFF">
                    <a:alpha val="99000"/>
                  </a:srgbClr>
                </a:solidFill>
                <a:latin typeface="MS Gothic" pitchFamily="49" charset="-128"/>
                <a:ea typeface="MS Gothic" pitchFamily="49" charset="-128"/>
                <a:cs typeface="Segoe UI" pitchFamily="34" charset="0"/>
              </a:rPr>
            </a:br>
            <a:r>
              <a:rPr lang="en-US" sz="1600" spc="-51" dirty="0" err="1" smtClean="0">
                <a:ln>
                  <a:solidFill>
                    <a:srgbClr val="FFFFFF">
                      <a:alpha val="0"/>
                    </a:srgbClr>
                  </a:solidFill>
                </a:ln>
                <a:solidFill>
                  <a:srgbClr val="FFFFFF">
                    <a:alpha val="99000"/>
                  </a:srgbClr>
                </a:solidFill>
                <a:latin typeface="MS Gothic" pitchFamily="49" charset="-128"/>
                <a:ea typeface="MS Gothic" pitchFamily="49" charset="-128"/>
                <a:cs typeface="Segoe UI" pitchFamily="34" charset="0"/>
              </a:rPr>
              <a:t>プラットフォーム</a:t>
            </a:r>
            <a:endParaRPr lang="en-US" sz="1600" spc="-51" dirty="0">
              <a:ln>
                <a:solidFill>
                  <a:srgbClr val="FFFFFF">
                    <a:alpha val="0"/>
                  </a:srgbClr>
                </a:solidFill>
              </a:ln>
              <a:solidFill>
                <a:srgbClr val="FFFFFF">
                  <a:alpha val="99000"/>
                </a:srgbClr>
              </a:solidFill>
              <a:latin typeface="MS Gothic" pitchFamily="49" charset="-128"/>
              <a:ea typeface="MS Gothic" pitchFamily="49" charset="-128"/>
              <a:cs typeface="Segoe UI" pitchFamily="34" charset="0"/>
            </a:endParaRP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ctr" defTabSz="1218632" fontAlgn="base">
              <a:lnSpc>
                <a:spcPct val="90000"/>
              </a:lnSpc>
              <a:spcBef>
                <a:spcPct val="0"/>
              </a:spcBef>
              <a:spcAft>
                <a:spcPct val="0"/>
              </a:spcAft>
            </a:pPr>
            <a:r>
              <a:rPr lang="en-US" sz="1600" spc="-51" dirty="0">
                <a:ln>
                  <a:solidFill>
                    <a:srgbClr val="FFFFFF">
                      <a:alpha val="0"/>
                    </a:srgbClr>
                  </a:solidFill>
                </a:ln>
                <a:solidFill>
                  <a:srgbClr val="FFFFFF">
                    <a:alpha val="99000"/>
                  </a:srgbClr>
                </a:solidFill>
                <a:latin typeface="MS Gothic" pitchFamily="49" charset="-128"/>
                <a:ea typeface="MS Gothic" pitchFamily="49" charset="-128"/>
                <a:cs typeface="Segoe UI" pitchFamily="34" charset="0"/>
              </a:rPr>
              <a:t>アプリ</a:t>
            </a:r>
          </a:p>
        </p:txBody>
      </p:sp>
      <p:sp>
        <p:nvSpPr>
          <p:cNvPr id="10" name="Rounded Rectangle 21"/>
          <p:cNvSpPr/>
          <p:nvPr/>
        </p:nvSpPr>
        <p:spPr bwMode="auto">
          <a:xfrm>
            <a:off x="4352928"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1600" spc="-51" dirty="0" smtClean="0">
                <a:ln>
                  <a:solidFill>
                    <a:srgbClr val="FFFFFF">
                      <a:alpha val="0"/>
                    </a:srgbClr>
                  </a:solidFill>
                </a:ln>
                <a:solidFill>
                  <a:srgbClr val="FFFFFF">
                    <a:alpha val="99000"/>
                  </a:srgbClr>
                </a:solidFill>
                <a:latin typeface="MS Gothic" pitchFamily="49" charset="-128"/>
                <a:ea typeface="MS Gothic" pitchFamily="49" charset="-128"/>
                <a:cs typeface="Segoe UI" pitchFamily="34" charset="0"/>
              </a:rPr>
              <a:t>モバイル サービス</a:t>
            </a:r>
            <a:endParaRPr lang="en-US" sz="1600" spc="-51" dirty="0">
              <a:ln>
                <a:solidFill>
                  <a:srgbClr val="FFFFFF">
                    <a:alpha val="0"/>
                  </a:srgbClr>
                </a:solidFill>
              </a:ln>
              <a:solidFill>
                <a:srgbClr val="FFFFFF">
                  <a:alpha val="99000"/>
                </a:srgbClr>
              </a:solidFill>
              <a:latin typeface="MS Gothic" pitchFamily="49" charset="-128"/>
              <a:ea typeface="MS Gothic" pitchFamily="49" charset="-128"/>
              <a:cs typeface="Segoe UI" pitchFamily="34" charset="0"/>
            </a:endParaRPr>
          </a:p>
        </p:txBody>
      </p:sp>
      <p:sp>
        <p:nvSpPr>
          <p:cNvPr id="13"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0" bIns="91416" numCol="1" rtlCol="0" anchor="b" anchorCtr="0" compatLnSpc="1">
            <a:prstTxWarp prst="textNoShape">
              <a:avLst/>
            </a:prstTxWarp>
          </a:bodyPr>
          <a:lstStyle/>
          <a:p>
            <a:pPr defTabSz="1218632" fontAlgn="base">
              <a:lnSpc>
                <a:spcPct val="90000"/>
              </a:lnSpc>
              <a:spcBef>
                <a:spcPct val="0"/>
              </a:spcBef>
              <a:spcAft>
                <a:spcPct val="0"/>
              </a:spcAft>
            </a:pPr>
            <a:r>
              <a:rPr lang="en-US" sz="16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a:t>
            </a:r>
            <a:r>
              <a:rPr lang="en-US" sz="16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
            </a:r>
            <a:br>
              <a:rPr lang="en-US" sz="16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br>
            <a:r>
              <a:rPr lang="en-US" sz="1600" spc="-51" dirty="0" err="1" smtClean="0">
                <a:ln>
                  <a:solidFill>
                    <a:srgbClr val="FFFFFF">
                      <a:alpha val="0"/>
                    </a:srgbClr>
                  </a:solidFill>
                </a:ln>
                <a:solidFill>
                  <a:srgbClr val="FFFFFF">
                    <a:alpha val="99000"/>
                  </a:srgbClr>
                </a:solidFill>
                <a:latin typeface="MS Gothic" pitchFamily="49" charset="-128"/>
                <a:ea typeface="MS Gothic" pitchFamily="49" charset="-128"/>
                <a:cs typeface="Segoe UI" pitchFamily="34" charset="0"/>
              </a:rPr>
              <a:t>プッシュ通知サービス</a:t>
            </a:r>
            <a:endParaRPr lang="en-US" sz="1600" spc="-51" dirty="0">
              <a:ln>
                <a:solidFill>
                  <a:srgbClr val="FFFFFF">
                    <a:alpha val="0"/>
                  </a:srgbClr>
                </a:solidFill>
              </a:ln>
              <a:solidFill>
                <a:srgbClr val="FFFFFF">
                  <a:alpha val="99000"/>
                </a:srgbClr>
              </a:solidFill>
              <a:latin typeface="MS Gothic" pitchFamily="49" charset="-128"/>
              <a:ea typeface="MS Gothic" pitchFamily="49" charset="-128"/>
              <a:cs typeface="Segoe UI" pitchFamily="34" charset="0"/>
            </a:endParaRPr>
          </a:p>
        </p:txBody>
      </p:sp>
      <p:grpSp>
        <p:nvGrpSpPr>
          <p:cNvPr id="29" name="Group 28"/>
          <p:cNvGrpSpPr/>
          <p:nvPr/>
        </p:nvGrpSpPr>
        <p:grpSpPr>
          <a:xfrm>
            <a:off x="1471228" y="3780876"/>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3" y="2686781"/>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7" y="3452949"/>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3"/>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
        <p:nvSpPr>
          <p:cNvPr id="34"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35"/>
            <a:endParaRPr lang="en-US" sz="1600">
              <a:solidFill>
                <a:srgbClr val="292929"/>
              </a:solidFill>
            </a:endParaRPr>
          </a:p>
        </p:txBody>
      </p:sp>
      <p:grpSp>
        <p:nvGrpSpPr>
          <p:cNvPr id="35" name="Group 34"/>
          <p:cNvGrpSpPr/>
          <p:nvPr/>
        </p:nvGrpSpPr>
        <p:grpSpPr bwMode="black">
          <a:xfrm>
            <a:off x="1144704" y="2338437"/>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grpSp>
      <p:sp>
        <p:nvSpPr>
          <p:cNvPr id="39" name="Freeform 6"/>
          <p:cNvSpPr>
            <a:spLocks noEditPoints="1"/>
          </p:cNvSpPr>
          <p:nvPr/>
        </p:nvSpPr>
        <p:spPr bwMode="auto">
          <a:xfrm>
            <a:off x="1276317"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S Gothic" pitchFamily="49" charset="-128"/>
                <a:ea typeface="MS Gothic" pitchFamily="49" charset="-128"/>
              </a:rPr>
              <a:t>プッシュ通知</a:t>
            </a:r>
            <a:endParaRPr lang="en-US" dirty="0">
              <a:latin typeface="MS Gothic" pitchFamily="49" charset="-128"/>
              <a:ea typeface="MS Gothic" pitchFamily="49" charset="-128"/>
            </a:endParaRPr>
          </a:p>
        </p:txBody>
      </p:sp>
      <p:sp>
        <p:nvSpPr>
          <p:cNvPr id="3" name="Text Placeholder 2"/>
          <p:cNvSpPr>
            <a:spLocks noGrp="1"/>
          </p:cNvSpPr>
          <p:nvPr>
            <p:ph type="body" sz="quarter" idx="10"/>
          </p:nvPr>
        </p:nvSpPr>
        <p:spPr>
          <a:xfrm>
            <a:off x="519113" y="1447800"/>
            <a:ext cx="11149013" cy="5452262"/>
          </a:xfrm>
        </p:spPr>
        <p:txBody>
          <a:bodyPr/>
          <a:lstStyle/>
          <a:p>
            <a:r>
              <a:rPr lang="en-US" spc="-71" dirty="0">
                <a:gradFill>
                  <a:gsLst>
                    <a:gs pos="2917">
                      <a:schemeClr val="tx1"/>
                    </a:gs>
                    <a:gs pos="30000">
                      <a:schemeClr val="tx1"/>
                    </a:gs>
                  </a:gsLst>
                  <a:lin ang="5400000" scaled="0"/>
                </a:gradFill>
              </a:rPr>
              <a:t>WNS </a:t>
            </a:r>
            <a:r>
              <a:rPr lang="en-US" spc="-71" dirty="0" err="1">
                <a:gradFill>
                  <a:gsLst>
                    <a:gs pos="2917">
                      <a:schemeClr val="tx1"/>
                    </a:gs>
                    <a:gs pos="30000">
                      <a:schemeClr val="tx1"/>
                    </a:gs>
                  </a:gsLst>
                  <a:lin ang="5400000" scaled="0"/>
                </a:gradFill>
                <a:latin typeface="MS Gothic" pitchFamily="49" charset="-128"/>
                <a:ea typeface="MS Gothic" pitchFamily="49" charset="-128"/>
              </a:rPr>
              <a:t>と統合してトースト、タイル、バッジ</a:t>
            </a:r>
            <a:r>
              <a:rPr lang="en-US" spc="-71" dirty="0" smtClean="0">
                <a:gradFill>
                  <a:gsLst>
                    <a:gs pos="2917">
                      <a:schemeClr val="tx1"/>
                    </a:gs>
                    <a:gs pos="30000">
                      <a:schemeClr val="tx1"/>
                    </a:gs>
                  </a:gsLst>
                  <a:lin ang="5400000" scaled="0"/>
                </a:gradFill>
                <a:latin typeface="MS Gothic" pitchFamily="49" charset="-128"/>
                <a:ea typeface="MS Gothic" pitchFamily="49" charset="-128"/>
              </a:rPr>
              <a:t>、</a:t>
            </a:r>
            <a:br>
              <a:rPr lang="en-US" spc="-71" dirty="0" smtClean="0">
                <a:gradFill>
                  <a:gsLst>
                    <a:gs pos="2917">
                      <a:schemeClr val="tx1"/>
                    </a:gs>
                    <a:gs pos="30000">
                      <a:schemeClr val="tx1"/>
                    </a:gs>
                  </a:gsLst>
                  <a:lin ang="5400000" scaled="0"/>
                </a:gradFill>
                <a:latin typeface="MS Gothic" pitchFamily="49" charset="-128"/>
                <a:ea typeface="MS Gothic" pitchFamily="49" charset="-128"/>
              </a:rPr>
            </a:br>
            <a:r>
              <a:rPr lang="en-US" spc="-71" dirty="0" err="1" smtClean="0">
                <a:gradFill>
                  <a:gsLst>
                    <a:gs pos="2917">
                      <a:schemeClr val="tx1"/>
                    </a:gs>
                    <a:gs pos="30000">
                      <a:schemeClr val="tx1"/>
                    </a:gs>
                  </a:gsLst>
                  <a:lin ang="5400000" scaled="0"/>
                </a:gradFill>
                <a:latin typeface="MS Gothic" pitchFamily="49" charset="-128"/>
                <a:ea typeface="MS Gothic" pitchFamily="49" charset="-128"/>
              </a:rPr>
              <a:t>および直接通知を提供する</a:t>
            </a:r>
            <a:endParaRPr lang="en-US" spc="-71" dirty="0">
              <a:gradFill>
                <a:gsLst>
                  <a:gs pos="2917">
                    <a:schemeClr val="tx1"/>
                  </a:gs>
                  <a:gs pos="30000">
                    <a:schemeClr val="tx1"/>
                  </a:gs>
                </a:gsLst>
                <a:lin ang="5400000" scaled="0"/>
              </a:gradFill>
              <a:latin typeface="MS Gothic" pitchFamily="49" charset="-128"/>
              <a:ea typeface="MS Gothic" pitchFamily="49" charset="-128"/>
            </a:endParaRPr>
          </a:p>
          <a:p>
            <a:r>
              <a:rPr lang="en-US" spc="-71" dirty="0">
                <a:gradFill>
                  <a:gsLst>
                    <a:gs pos="2917">
                      <a:schemeClr val="tx1"/>
                    </a:gs>
                    <a:gs pos="30000">
                      <a:schemeClr val="tx1"/>
                    </a:gs>
                  </a:gsLst>
                  <a:lin ang="5400000" scaled="0"/>
                </a:gradFill>
                <a:latin typeface="MS Gothic" pitchFamily="49" charset="-128"/>
                <a:ea typeface="MS Gothic" pitchFamily="49" charset="-128"/>
              </a:rPr>
              <a:t>ポータルで</a:t>
            </a:r>
            <a:r>
              <a:rPr lang="en-US" spc="-71" dirty="0">
                <a:gradFill>
                  <a:gsLst>
                    <a:gs pos="2917">
                      <a:schemeClr val="tx1"/>
                    </a:gs>
                    <a:gs pos="30000">
                      <a:schemeClr val="tx1"/>
                    </a:gs>
                  </a:gsLst>
                  <a:lin ang="5400000" scaled="0"/>
                </a:gradFill>
              </a:rPr>
              <a:t> WNS </a:t>
            </a:r>
            <a:r>
              <a:rPr lang="en-US" spc="-71" dirty="0">
                <a:gradFill>
                  <a:gsLst>
                    <a:gs pos="2917">
                      <a:schemeClr val="tx1"/>
                    </a:gs>
                    <a:gs pos="30000">
                      <a:schemeClr val="tx1"/>
                    </a:gs>
                  </a:gsLst>
                  <a:lin ang="5400000" scaled="0"/>
                </a:gradFill>
                <a:latin typeface="MS Gothic" pitchFamily="49" charset="-128"/>
                <a:ea typeface="MS Gothic" pitchFamily="49" charset="-128"/>
              </a:rPr>
              <a:t>のクライアント シークレットとパッケージ </a:t>
            </a:r>
            <a:r>
              <a:rPr lang="en-US" spc="-71" dirty="0">
                <a:gradFill>
                  <a:gsLst>
                    <a:gs pos="2917">
                      <a:schemeClr val="tx1"/>
                    </a:gs>
                    <a:gs pos="30000">
                      <a:schemeClr val="tx1"/>
                    </a:gs>
                  </a:gsLst>
                  <a:lin ang="5400000" scaled="0"/>
                </a:gradFill>
              </a:rPr>
              <a:t>SID </a:t>
            </a:r>
            <a:r>
              <a:rPr lang="en-US" spc="-71" dirty="0">
                <a:gradFill>
                  <a:gsLst>
                    <a:gs pos="2917">
                      <a:schemeClr val="tx1"/>
                    </a:gs>
                    <a:gs pos="30000">
                      <a:schemeClr val="tx1"/>
                    </a:gs>
                  </a:gsLst>
                  <a:lin ang="5400000" scaled="0"/>
                </a:gradFill>
                <a:latin typeface="MS Gothic" pitchFamily="49" charset="-128"/>
                <a:ea typeface="MS Gothic" pitchFamily="49" charset="-128"/>
              </a:rPr>
              <a:t>を取得する</a:t>
            </a:r>
          </a:p>
          <a:p>
            <a:r>
              <a:rPr lang="en-US" spc="-71" dirty="0">
                <a:gradFill>
                  <a:gsLst>
                    <a:gs pos="2917">
                      <a:schemeClr val="tx1"/>
                    </a:gs>
                    <a:gs pos="30000">
                      <a:schemeClr val="tx1"/>
                    </a:gs>
                  </a:gsLst>
                  <a:lin ang="5400000" scaled="0"/>
                </a:gradFill>
              </a:rPr>
              <a:t>push.wns.* </a:t>
            </a:r>
            <a:r>
              <a:rPr lang="en-US" spc="-71" dirty="0">
                <a:gradFill>
                  <a:gsLst>
                    <a:gs pos="2917">
                      <a:schemeClr val="tx1"/>
                    </a:gs>
                    <a:gs pos="30000">
                      <a:schemeClr val="tx1"/>
                    </a:gs>
                  </a:gsLst>
                  <a:lin ang="5400000" scaled="0"/>
                </a:gradFill>
                <a:latin typeface="MS Gothic" pitchFamily="49" charset="-128"/>
                <a:ea typeface="MS Gothic" pitchFamily="49" charset="-128"/>
              </a:rPr>
              <a:t>の機能:</a:t>
            </a:r>
          </a:p>
          <a:p>
            <a:r>
              <a:rPr lang="en-US" spc="-71" dirty="0" smtClean="0">
                <a:gradFill>
                  <a:gsLst>
                    <a:gs pos="2917">
                      <a:schemeClr val="tx1"/>
                    </a:gs>
                    <a:gs pos="30000">
                      <a:schemeClr val="tx1"/>
                    </a:gs>
                  </a:gsLst>
                  <a:lin ang="5400000" scaled="0"/>
                </a:gradFill>
              </a:rPr>
              <a:t>	</a:t>
            </a:r>
            <a:r>
              <a:rPr lang="en-US" sz="3600" spc="-71" dirty="0" smtClean="0">
                <a:gradFill>
                  <a:gsLst>
                    <a:gs pos="2917">
                      <a:schemeClr val="tx1"/>
                    </a:gs>
                    <a:gs pos="30000">
                      <a:schemeClr val="tx1"/>
                    </a:gs>
                  </a:gsLst>
                  <a:lin ang="5400000" scaled="0"/>
                </a:gradFill>
                <a:latin typeface="MS Gothic" pitchFamily="49" charset="-128"/>
                <a:ea typeface="MS Gothic" pitchFamily="49" charset="-128"/>
              </a:rPr>
              <a:t>通知を構成する簡単なクリーン </a:t>
            </a:r>
            <a:r>
              <a:rPr lang="en-US" sz="3600" spc="-71" dirty="0" err="1" smtClean="0">
                <a:gradFill>
                  <a:gsLst>
                    <a:gs pos="2917">
                      <a:schemeClr val="tx1"/>
                    </a:gs>
                    <a:gs pos="30000">
                      <a:schemeClr val="tx1"/>
                    </a:gs>
                  </a:gsLst>
                  <a:lin ang="5400000" scaled="0"/>
                </a:gradFill>
                <a:latin typeface="MS Gothic" pitchFamily="49" charset="-128"/>
                <a:ea typeface="MS Gothic" pitchFamily="49" charset="-128"/>
              </a:rPr>
              <a:t>オブジェクト</a:t>
            </a:r>
            <a:r>
              <a:rPr lang="en-US" sz="3600" spc="-71" dirty="0" smtClean="0">
                <a:gradFill>
                  <a:gsLst>
                    <a:gs pos="2917">
                      <a:schemeClr val="tx1"/>
                    </a:gs>
                    <a:gs pos="30000">
                      <a:schemeClr val="tx1"/>
                    </a:gs>
                  </a:gsLst>
                  <a:lin ang="5400000" scaled="0"/>
                </a:gradFill>
                <a:latin typeface="MS Gothic" pitchFamily="49" charset="-128"/>
                <a:ea typeface="MS Gothic" pitchFamily="49" charset="-128"/>
              </a:rPr>
              <a:t> </a:t>
            </a:r>
            <a:br>
              <a:rPr lang="en-US" sz="3600" spc="-71" dirty="0" smtClean="0">
                <a:gradFill>
                  <a:gsLst>
                    <a:gs pos="2917">
                      <a:schemeClr val="tx1"/>
                    </a:gs>
                    <a:gs pos="30000">
                      <a:schemeClr val="tx1"/>
                    </a:gs>
                  </a:gsLst>
                  <a:lin ang="5400000" scaled="0"/>
                </a:gradFill>
                <a:latin typeface="MS Gothic" pitchFamily="49" charset="-128"/>
                <a:ea typeface="MS Gothic" pitchFamily="49" charset="-128"/>
              </a:rPr>
            </a:br>
            <a:r>
              <a:rPr lang="en-US" sz="3600" spc="-71" dirty="0" smtClean="0">
                <a:gradFill>
                  <a:gsLst>
                    <a:gs pos="2917">
                      <a:schemeClr val="tx1"/>
                    </a:gs>
                    <a:gs pos="30000">
                      <a:schemeClr val="tx1"/>
                    </a:gs>
                  </a:gsLst>
                  <a:lin ang="5400000" scaled="0"/>
                </a:gradFill>
                <a:latin typeface="MS Gothic" pitchFamily="49" charset="-128"/>
                <a:ea typeface="MS Gothic" pitchFamily="49" charset="-128"/>
              </a:rPr>
              <a:t>	</a:t>
            </a:r>
            <a:r>
              <a:rPr lang="en-US" sz="3600" spc="-71" dirty="0" err="1" smtClean="0">
                <a:gradFill>
                  <a:gsLst>
                    <a:gs pos="2917">
                      <a:schemeClr val="tx1"/>
                    </a:gs>
                    <a:gs pos="30000">
                      <a:schemeClr val="tx1"/>
                    </a:gs>
                  </a:gsLst>
                  <a:lin ang="5400000" scaled="0"/>
                </a:gradFill>
                <a:latin typeface="MS Gothic" pitchFamily="49" charset="-128"/>
                <a:ea typeface="MS Gothic" pitchFamily="49" charset="-128"/>
              </a:rPr>
              <a:t>モデル</a:t>
            </a:r>
            <a:endParaRPr lang="en-US" sz="3600" spc="-71" dirty="0" smtClean="0">
              <a:gradFill>
                <a:gsLst>
                  <a:gs pos="2917">
                    <a:schemeClr val="tx1"/>
                  </a:gs>
                  <a:gs pos="30000">
                    <a:schemeClr val="tx1"/>
                  </a:gs>
                </a:gsLst>
                <a:lin ang="5400000" scaled="0"/>
              </a:gradFill>
              <a:latin typeface="MS Gothic" pitchFamily="49" charset="-128"/>
              <a:ea typeface="MS Gothic" pitchFamily="49" charset="-128"/>
            </a:endParaRPr>
          </a:p>
          <a:p>
            <a:r>
              <a:rPr lang="en-US" sz="3600" spc="-71" dirty="0" smtClean="0">
                <a:gradFill>
                  <a:gsLst>
                    <a:gs pos="2917">
                      <a:schemeClr val="tx1"/>
                    </a:gs>
                    <a:gs pos="30000">
                      <a:schemeClr val="tx1"/>
                    </a:gs>
                  </a:gsLst>
                  <a:lin ang="5400000" scaled="0"/>
                </a:gradFill>
              </a:rPr>
              <a:t>	WNS </a:t>
            </a:r>
            <a:r>
              <a:rPr lang="en-US" sz="3600" spc="-71" dirty="0" smtClean="0">
                <a:gradFill>
                  <a:gsLst>
                    <a:gs pos="2917">
                      <a:schemeClr val="tx1"/>
                    </a:gs>
                    <a:gs pos="30000">
                      <a:schemeClr val="tx1"/>
                    </a:gs>
                  </a:gsLst>
                  <a:lin ang="5400000" scaled="0"/>
                </a:gradFill>
                <a:latin typeface="MS Gothic" pitchFamily="49" charset="-128"/>
                <a:ea typeface="MS Gothic" pitchFamily="49" charset="-128"/>
              </a:rPr>
              <a:t>に対する認証の実行</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7"/>
            <a:ext cx="10237787" cy="927946"/>
          </a:xfrm>
        </p:spPr>
        <p:txBody>
          <a:bodyPr/>
          <a:lstStyle/>
          <a:p>
            <a:r>
              <a:rPr lang="en-US" sz="6700" dirty="0">
                <a:latin typeface="MS Gothic" pitchFamily="49" charset="-128"/>
                <a:ea typeface="MS Gothic" pitchFamily="49" charset="-128"/>
              </a:rPr>
              <a:t>プッシュ通知</a:t>
            </a:r>
            <a:endParaRPr lang="en-US" sz="6700" dirty="0">
              <a:solidFill>
                <a:srgbClr val="FF0000"/>
              </a:solidFill>
              <a:latin typeface="MS Gothic" pitchFamily="49" charset="-128"/>
              <a:ea typeface="MS Gothic" pitchFamily="49" charset="-128"/>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latin typeface="MS Gothic" pitchFamily="49" charset="-128"/>
                  <a:ea typeface="MS Gothic" pitchFamily="49" charset="-128"/>
                </a:rPr>
                <a:t>デモ</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S Gothic" pitchFamily="49" charset="-128"/>
                <a:ea typeface="MS Gothic" pitchFamily="49" charset="-128"/>
              </a:rPr>
              <a:t>認証</a:t>
            </a:r>
            <a:r>
              <a:rPr lang="en-US" dirty="0" err="1" smtClean="0"/>
              <a:t>*</a:t>
            </a:r>
            <a:endParaRPr lang="en-US" dirty="0"/>
          </a:p>
        </p:txBody>
      </p:sp>
      <p:sp>
        <p:nvSpPr>
          <p:cNvPr id="3" name="Text Placeholder 2"/>
          <p:cNvSpPr>
            <a:spLocks noGrp="1"/>
          </p:cNvSpPr>
          <p:nvPr>
            <p:ph type="body" sz="quarter" idx="10"/>
          </p:nvPr>
        </p:nvSpPr>
        <p:spPr>
          <a:xfrm>
            <a:off x="519113" y="1447800"/>
            <a:ext cx="11149013" cy="5350696"/>
          </a:xfrm>
        </p:spPr>
        <p:txBody>
          <a:bodyPr/>
          <a:lstStyle/>
          <a:p>
            <a:r>
              <a:rPr lang="en-US" spc="-71" dirty="0">
                <a:gradFill>
                  <a:gsLst>
                    <a:gs pos="2917">
                      <a:schemeClr val="tx1"/>
                    </a:gs>
                    <a:gs pos="30000">
                      <a:schemeClr val="tx1"/>
                    </a:gs>
                  </a:gsLst>
                  <a:lin ang="5400000" scaled="0"/>
                </a:gradFill>
              </a:rPr>
              <a:t>Windows Live </a:t>
            </a:r>
            <a:r>
              <a:rPr lang="en-US" spc="-71" dirty="0">
                <a:gradFill>
                  <a:gsLst>
                    <a:gs pos="2917">
                      <a:schemeClr val="tx1"/>
                    </a:gs>
                    <a:gs pos="30000">
                      <a:schemeClr val="tx1"/>
                    </a:gs>
                  </a:gsLst>
                  <a:lin ang="5400000" scaled="0"/>
                </a:gradFill>
                <a:latin typeface="MS Gothic" pitchFamily="49" charset="-128"/>
                <a:ea typeface="MS Gothic" pitchFamily="49" charset="-128"/>
              </a:rPr>
              <a:t>に対する認証</a:t>
            </a:r>
          </a:p>
          <a:p>
            <a:r>
              <a:rPr lang="en-US" spc="-71" dirty="0" smtClean="0">
                <a:gradFill>
                  <a:gsLst>
                    <a:gs pos="2917">
                      <a:schemeClr val="tx1"/>
                    </a:gs>
                    <a:gs pos="30000">
                      <a:schemeClr val="tx1"/>
                    </a:gs>
                  </a:gsLst>
                  <a:lin ang="5400000" scaled="0"/>
                </a:gradFill>
                <a:latin typeface="MS Gothic" pitchFamily="49" charset="-128"/>
                <a:ea typeface="MS Gothic" pitchFamily="49" charset="-128"/>
              </a:rPr>
              <a:t>各</a:t>
            </a:r>
            <a:r>
              <a:rPr lang="en-US" spc="-71" dirty="0" smtClean="0">
                <a:gradFill>
                  <a:gsLst>
                    <a:gs pos="2917">
                      <a:schemeClr val="tx1"/>
                    </a:gs>
                    <a:gs pos="30000">
                      <a:schemeClr val="tx1"/>
                    </a:gs>
                  </a:gsLst>
                  <a:lin ang="5400000" scaled="0"/>
                </a:gradFill>
              </a:rPr>
              <a:t> CRUD </a:t>
            </a:r>
            <a:r>
              <a:rPr lang="en-US" spc="-71" dirty="0" smtClean="0">
                <a:gradFill>
                  <a:gsLst>
                    <a:gs pos="2917">
                      <a:schemeClr val="tx1"/>
                    </a:gs>
                    <a:gs pos="30000">
                      <a:schemeClr val="tx1"/>
                    </a:gs>
                  </a:gsLst>
                  <a:lin ang="5400000" scaled="0"/>
                </a:gradFill>
                <a:latin typeface="MS Gothic" pitchFamily="49" charset="-128"/>
                <a:ea typeface="MS Gothic" pitchFamily="49" charset="-128"/>
              </a:rPr>
              <a:t>操作のテーブル レベルのアクセス許可</a:t>
            </a:r>
            <a:endParaRPr lang="en-US" spc="-71" dirty="0">
              <a:gradFill>
                <a:gsLst>
                  <a:gs pos="2917">
                    <a:schemeClr val="tx1"/>
                  </a:gs>
                  <a:gs pos="30000">
                    <a:schemeClr val="tx1"/>
                  </a:gs>
                </a:gsLst>
                <a:lin ang="5400000" scaled="0"/>
              </a:gradFill>
              <a:latin typeface="MS Gothic" pitchFamily="49" charset="-128"/>
              <a:ea typeface="MS Gothic" pitchFamily="49" charset="-128"/>
            </a:endParaRPr>
          </a:p>
          <a:p>
            <a:r>
              <a:rPr lang="en-US" sz="3200" spc="-71" dirty="0" smtClean="0">
                <a:gradFill>
                  <a:gsLst>
                    <a:gs pos="2917">
                      <a:schemeClr val="tx1"/>
                    </a:gs>
                    <a:gs pos="30000">
                      <a:schemeClr val="tx1"/>
                    </a:gs>
                  </a:gsLst>
                  <a:lin ang="5400000" scaled="0"/>
                </a:gradFill>
              </a:rPr>
              <a:t>	</a:t>
            </a:r>
            <a:r>
              <a:rPr lang="en-US" sz="3200" spc="-71" dirty="0" smtClean="0">
                <a:gradFill>
                  <a:gsLst>
                    <a:gs pos="2917">
                      <a:schemeClr val="tx1"/>
                    </a:gs>
                    <a:gs pos="30000">
                      <a:schemeClr val="tx1"/>
                    </a:gs>
                  </a:gsLst>
                  <a:lin ang="5400000" scaled="0"/>
                </a:gradFill>
                <a:latin typeface="MS Gothic" pitchFamily="49" charset="-128"/>
                <a:ea typeface="MS Gothic" pitchFamily="49" charset="-128"/>
              </a:rPr>
              <a:t>すべてのユーザー</a:t>
            </a:r>
            <a:endParaRPr lang="en-US" sz="3200" spc="-71" dirty="0">
              <a:gradFill>
                <a:gsLst>
                  <a:gs pos="2917">
                    <a:schemeClr val="tx1"/>
                  </a:gs>
                  <a:gs pos="30000">
                    <a:schemeClr val="tx1"/>
                  </a:gs>
                </a:gsLst>
                <a:lin ang="5400000" scaled="0"/>
              </a:gradFill>
              <a:latin typeface="MS Gothic" pitchFamily="49" charset="-128"/>
              <a:ea typeface="MS Gothic" pitchFamily="49" charset="-128"/>
            </a:endParaRPr>
          </a:p>
          <a:p>
            <a:r>
              <a:rPr lang="en-US" sz="3200" spc="-71" dirty="0" smtClean="0">
                <a:gradFill>
                  <a:gsLst>
                    <a:gs pos="2917">
                      <a:schemeClr val="tx1"/>
                    </a:gs>
                    <a:gs pos="30000">
                      <a:schemeClr val="tx1"/>
                    </a:gs>
                  </a:gsLst>
                  <a:lin ang="5400000" scaled="0"/>
                </a:gradFill>
                <a:latin typeface="MS Gothic" pitchFamily="49" charset="-128"/>
                <a:ea typeface="MS Gothic" pitchFamily="49" charset="-128"/>
              </a:rPr>
              <a:t>	アプリケーション キーを持つユーザー</a:t>
            </a:r>
          </a:p>
          <a:p>
            <a:r>
              <a:rPr lang="en-US" sz="3200" spc="-71" dirty="0" smtClean="0">
                <a:gradFill>
                  <a:gsLst>
                    <a:gs pos="2917">
                      <a:schemeClr val="tx1"/>
                    </a:gs>
                    <a:gs pos="30000">
                      <a:schemeClr val="tx1"/>
                    </a:gs>
                  </a:gsLst>
                  <a:lin ang="5400000" scaled="0"/>
                </a:gradFill>
                <a:latin typeface="MS Gothic" pitchFamily="49" charset="-128"/>
                <a:ea typeface="MS Gothic" pitchFamily="49" charset="-128"/>
              </a:rPr>
              <a:t>	認証されたユーザーのみ</a:t>
            </a:r>
          </a:p>
          <a:p>
            <a:r>
              <a:rPr lang="en-US" sz="3200" spc="-71" dirty="0" smtClean="0">
                <a:gradFill>
                  <a:gsLst>
                    <a:gs pos="2917">
                      <a:schemeClr val="tx1"/>
                    </a:gs>
                    <a:gs pos="30000">
                      <a:schemeClr val="tx1"/>
                    </a:gs>
                  </a:gsLst>
                  <a:lin ang="5400000" scaled="0"/>
                </a:gradFill>
                <a:latin typeface="MS Gothic" pitchFamily="49" charset="-128"/>
                <a:ea typeface="MS Gothic" pitchFamily="49" charset="-128"/>
              </a:rPr>
              <a:t>	スクリプトと管理者のみ</a:t>
            </a:r>
          </a:p>
          <a:p>
            <a:r>
              <a:rPr lang="en-US" spc="-71" dirty="0" err="1" smtClean="0">
                <a:gradFill>
                  <a:gsLst>
                    <a:gs pos="2917">
                      <a:schemeClr val="tx1"/>
                    </a:gs>
                    <a:gs pos="30000">
                      <a:schemeClr val="tx1"/>
                    </a:gs>
                  </a:gsLst>
                  <a:lin ang="5400000" scaled="0"/>
                </a:gradFill>
                <a:latin typeface="MS Gothic" pitchFamily="49" charset="-128"/>
                <a:ea typeface="MS Gothic" pitchFamily="49" charset="-128"/>
              </a:rPr>
              <a:t>サーバー側スクリプトを使用したよりきめ細か</a:t>
            </a:r>
            <a:r>
              <a:rPr lang="en-US" spc="-71" dirty="0" smtClean="0">
                <a:gradFill>
                  <a:gsLst>
                    <a:gs pos="2917">
                      <a:schemeClr val="tx1"/>
                    </a:gs>
                    <a:gs pos="30000">
                      <a:schemeClr val="tx1"/>
                    </a:gs>
                  </a:gsLst>
                  <a:lin ang="5400000" scaled="0"/>
                </a:gradFill>
                <a:latin typeface="MS Gothic" pitchFamily="49" charset="-128"/>
                <a:ea typeface="MS Gothic" pitchFamily="49" charset="-128"/>
              </a:rPr>
              <a:t/>
            </a:r>
            <a:br>
              <a:rPr lang="en-US" spc="-71" dirty="0" smtClean="0">
                <a:gradFill>
                  <a:gsLst>
                    <a:gs pos="2917">
                      <a:schemeClr val="tx1"/>
                    </a:gs>
                    <a:gs pos="30000">
                      <a:schemeClr val="tx1"/>
                    </a:gs>
                  </a:gsLst>
                  <a:lin ang="5400000" scaled="0"/>
                </a:gradFill>
                <a:latin typeface="MS Gothic" pitchFamily="49" charset="-128"/>
                <a:ea typeface="MS Gothic" pitchFamily="49" charset="-128"/>
              </a:rPr>
            </a:br>
            <a:r>
              <a:rPr lang="en-US" spc="-71" dirty="0" err="1" smtClean="0">
                <a:gradFill>
                  <a:gsLst>
                    <a:gs pos="2917">
                      <a:schemeClr val="tx1"/>
                    </a:gs>
                    <a:gs pos="30000">
                      <a:schemeClr val="tx1"/>
                    </a:gs>
                  </a:gsLst>
                  <a:lin ang="5400000" scaled="0"/>
                </a:gradFill>
                <a:latin typeface="MS Gothic" pitchFamily="49" charset="-128"/>
                <a:ea typeface="MS Gothic" pitchFamily="49" charset="-128"/>
              </a:rPr>
              <a:t>い制御</a:t>
            </a:r>
            <a:endParaRPr lang="en-US" spc="-71" dirty="0">
              <a:gradFill>
                <a:gsLst>
                  <a:gs pos="2917">
                    <a:schemeClr val="tx1"/>
                  </a:gs>
                  <a:gs pos="30000">
                    <a:schemeClr val="tx1"/>
                  </a:gs>
                </a:gsLst>
                <a:lin ang="5400000" scaled="0"/>
              </a:gradFill>
              <a:latin typeface="MS Gothic" pitchFamily="49" charset="-128"/>
              <a:ea typeface="MS Gothic" pitchFamily="49" charset="-128"/>
            </a:endParaRP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latin typeface="MS Gothic" pitchFamily="49" charset="-128"/>
                <a:ea typeface="MS Gothic" pitchFamily="49" charset="-128"/>
              </a:rPr>
              <a:t>認証の追加</a:t>
            </a:r>
            <a:r>
              <a:rPr sz="6700" dirty="0"/>
              <a:t/>
            </a:r>
            <a:br>
              <a:rPr sz="6700" dirty="0"/>
            </a:br>
            <a:r>
              <a:rPr lang="en-US" sz="6700" dirty="0" smtClean="0"/>
              <a:t>	</a:t>
            </a:r>
            <a:r>
              <a:rPr lang="en-US" sz="4000" dirty="0" smtClean="0">
                <a:latin typeface="MS Gothic" pitchFamily="49" charset="-128"/>
                <a:ea typeface="MS Gothic" pitchFamily="49" charset="-128"/>
              </a:rPr>
              <a:t>迅速な</a:t>
            </a:r>
            <a:r>
              <a:rPr lang="en-US" sz="4000" dirty="0" smtClean="0"/>
              <a:t> Windows Live </a:t>
            </a:r>
            <a:r>
              <a:rPr lang="en-US" sz="4000" dirty="0" smtClean="0">
                <a:latin typeface="MS Gothic" pitchFamily="49" charset="-128"/>
                <a:ea typeface="MS Gothic" pitchFamily="49" charset="-128"/>
              </a:rPr>
              <a:t>への接続</a:t>
            </a:r>
            <a:endParaRPr lang="en-US" sz="6700" dirty="0">
              <a:latin typeface="MS Gothic" pitchFamily="49" charset="-128"/>
              <a:ea typeface="MS Gothic" pitchFamily="49" charset="-128"/>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latin typeface="MS Gothic" pitchFamily="49" charset="-128"/>
                  <a:ea typeface="MS Gothic" pitchFamily="49" charset="-128"/>
                </a:rPr>
                <a:t>デモ</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06347"/>
          </a:xfrm>
        </p:spPr>
        <p:txBody>
          <a:bodyPr/>
          <a:lstStyle/>
          <a:p>
            <a:r>
              <a:rPr lang="en-US" sz="5100" dirty="0" smtClean="0">
                <a:latin typeface="MS Gothic" pitchFamily="49" charset="-128"/>
                <a:ea typeface="MS Gothic" pitchFamily="49" charset="-128"/>
              </a:rPr>
              <a:t>診断、ログ、および拡張</a:t>
            </a:r>
            <a:endParaRPr lang="en-US" sz="5100" dirty="0">
              <a:latin typeface="MS Gothic" pitchFamily="49" charset="-128"/>
              <a:ea typeface="MS Gothic" pitchFamily="49" charset="-128"/>
            </a:endParaRPr>
          </a:p>
        </p:txBody>
      </p:sp>
      <p:sp>
        <p:nvSpPr>
          <p:cNvPr id="3" name="Text Placeholder 2"/>
          <p:cNvSpPr>
            <a:spLocks noGrp="1"/>
          </p:cNvSpPr>
          <p:nvPr>
            <p:ph type="body" sz="quarter" idx="10"/>
          </p:nvPr>
        </p:nvSpPr>
        <p:spPr>
          <a:xfrm>
            <a:off x="519113" y="1447800"/>
            <a:ext cx="5670866" cy="4995214"/>
          </a:xfrm>
        </p:spPr>
        <p:txBody>
          <a:bodyPr/>
          <a:lstStyle/>
          <a:p>
            <a:r>
              <a:rPr lang="en-US" sz="5000" dirty="0" smtClean="0">
                <a:solidFill>
                  <a:schemeClr val="accent2"/>
                </a:solidFill>
                <a:latin typeface="MS Gothic" pitchFamily="49" charset="-128"/>
                <a:ea typeface="MS Gothic" pitchFamily="49" charset="-128"/>
              </a:rPr>
              <a:t>診断</a:t>
            </a:r>
          </a:p>
          <a:p>
            <a:pPr lvl="1"/>
            <a:r>
              <a:rPr lang="en-US" sz="2800" dirty="0" smtClean="0"/>
              <a:t>API </a:t>
            </a:r>
            <a:r>
              <a:rPr lang="en-US" sz="2800" dirty="0" smtClean="0">
                <a:latin typeface="MS Gothic" pitchFamily="49" charset="-128"/>
                <a:ea typeface="MS Gothic" pitchFamily="49" charset="-128"/>
              </a:rPr>
              <a:t>呼び出し</a:t>
            </a:r>
          </a:p>
          <a:p>
            <a:pPr lvl="1"/>
            <a:r>
              <a:rPr lang="en-US" sz="2800" dirty="0" smtClean="0"/>
              <a:t>CPU </a:t>
            </a:r>
            <a:r>
              <a:rPr lang="en-US" sz="2800" dirty="0" smtClean="0">
                <a:latin typeface="MS Gothic" pitchFamily="49" charset="-128"/>
                <a:ea typeface="MS Gothic" pitchFamily="49" charset="-128"/>
              </a:rPr>
              <a:t>時間</a:t>
            </a:r>
          </a:p>
          <a:p>
            <a:pPr lvl="1"/>
            <a:r>
              <a:rPr lang="en-US" sz="2800" dirty="0" smtClean="0">
                <a:latin typeface="MS Gothic" pitchFamily="49" charset="-128"/>
                <a:ea typeface="MS Gothic" pitchFamily="49" charset="-128"/>
              </a:rPr>
              <a:t>送信データ</a:t>
            </a:r>
          </a:p>
          <a:p>
            <a:pPr lvl="1"/>
            <a:endParaRPr lang="en-US" sz="3200" dirty="0" smtClean="0"/>
          </a:p>
          <a:p>
            <a:r>
              <a:rPr lang="en-US" sz="5000" dirty="0" smtClean="0">
                <a:solidFill>
                  <a:schemeClr val="accent2"/>
                </a:solidFill>
                <a:latin typeface="MS Gothic" pitchFamily="49" charset="-128"/>
                <a:ea typeface="MS Gothic" pitchFamily="49" charset="-128"/>
              </a:rPr>
              <a:t>ログ</a:t>
            </a:r>
          </a:p>
          <a:p>
            <a:pPr lvl="1"/>
            <a:r>
              <a:rPr lang="en-US" sz="2800" dirty="0" err="1" smtClean="0"/>
              <a:t>console.error(…)</a:t>
            </a:r>
          </a:p>
          <a:p>
            <a:pPr lvl="1"/>
            <a:r>
              <a:rPr lang="en-US" sz="2800" dirty="0" smtClean="0"/>
              <a:t>console.log(…)</a:t>
            </a:r>
          </a:p>
          <a:p>
            <a:pPr lvl="1"/>
            <a:endParaRPr lang="en-US" sz="3200" dirty="0"/>
          </a:p>
          <a:p>
            <a:pPr lvl="1"/>
            <a:endParaRPr lang="en-US" sz="3200" dirty="0"/>
          </a:p>
        </p:txBody>
      </p:sp>
      <p:sp>
        <p:nvSpPr>
          <p:cNvPr id="4" name="Text Placeholder 2"/>
          <p:cNvSpPr txBox="1">
            <a:spLocks/>
          </p:cNvSpPr>
          <p:nvPr/>
        </p:nvSpPr>
        <p:spPr>
          <a:xfrm>
            <a:off x="6189979" y="1447799"/>
            <a:ext cx="5998846" cy="5743111"/>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000" dirty="0" err="1" smtClean="0">
                <a:solidFill>
                  <a:schemeClr val="accent2"/>
                </a:solidFill>
                <a:latin typeface="MS Gothic" pitchFamily="49" charset="-128"/>
                <a:ea typeface="MS Gothic" pitchFamily="49" charset="-128"/>
              </a:rPr>
              <a:t>拡張</a:t>
            </a:r>
            <a:r>
              <a:rPr lang="en-US" sz="5000" dirty="0" smtClean="0">
                <a:solidFill>
                  <a:schemeClr val="accent2"/>
                </a:solidFill>
                <a:latin typeface="MS Gothic" pitchFamily="49" charset="-128"/>
                <a:ea typeface="MS Gothic" pitchFamily="49" charset="-128"/>
              </a:rPr>
              <a:t> – </a:t>
            </a:r>
            <a:br>
              <a:rPr lang="en-US" sz="5000" dirty="0" smtClean="0">
                <a:solidFill>
                  <a:schemeClr val="accent2"/>
                </a:solidFill>
                <a:latin typeface="MS Gothic" pitchFamily="49" charset="-128"/>
                <a:ea typeface="MS Gothic" pitchFamily="49" charset="-128"/>
              </a:rPr>
            </a:br>
            <a:r>
              <a:rPr lang="en-US" sz="5000" dirty="0" err="1" smtClean="0">
                <a:solidFill>
                  <a:schemeClr val="accent2"/>
                </a:solidFill>
                <a:latin typeface="MS Gothic" pitchFamily="49" charset="-128"/>
                <a:ea typeface="MS Gothic" pitchFamily="49" charset="-128"/>
              </a:rPr>
              <a:t>コンピューティング</a:t>
            </a:r>
            <a:endParaRPr lang="en-US" sz="5000" dirty="0" smtClean="0">
              <a:solidFill>
                <a:schemeClr val="accent2"/>
              </a:solidFill>
              <a:latin typeface="MS Gothic" pitchFamily="49" charset="-128"/>
              <a:ea typeface="MS Gothic" pitchFamily="49" charset="-128"/>
            </a:endParaRPr>
          </a:p>
          <a:p>
            <a:pPr lvl="1"/>
            <a:r>
              <a:rPr lang="en-US" sz="2800" dirty="0" smtClean="0">
                <a:latin typeface="MS Gothic" pitchFamily="49" charset="-128"/>
                <a:ea typeface="MS Gothic" pitchFamily="49" charset="-128"/>
              </a:rPr>
              <a:t>インスタンス数のスケール アウト</a:t>
            </a:r>
          </a:p>
          <a:p>
            <a:pPr lvl="1"/>
            <a:r>
              <a:rPr lang="en-US" sz="2800" dirty="0" smtClean="0"/>
              <a:t>VM </a:t>
            </a:r>
            <a:r>
              <a:rPr lang="en-US" sz="2800" dirty="0" smtClean="0">
                <a:latin typeface="MS Gothic" pitchFamily="49" charset="-128"/>
                <a:ea typeface="MS Gothic" pitchFamily="49" charset="-128"/>
              </a:rPr>
              <a:t>サイズのスケール アップ</a:t>
            </a:r>
          </a:p>
          <a:p>
            <a:pPr lvl="1"/>
            <a:endParaRPr lang="en-US" sz="3200" dirty="0" smtClean="0"/>
          </a:p>
          <a:p>
            <a:r>
              <a:rPr lang="en-US" sz="5000" dirty="0" smtClean="0">
                <a:solidFill>
                  <a:schemeClr val="accent2"/>
                </a:solidFill>
                <a:latin typeface="MS Gothic" pitchFamily="49" charset="-128"/>
                <a:ea typeface="MS Gothic" pitchFamily="49" charset="-128"/>
              </a:rPr>
              <a:t>拡張 - ストレージ</a:t>
            </a:r>
          </a:p>
          <a:p>
            <a:pPr lvl="1"/>
            <a:r>
              <a:rPr lang="en-US" sz="2800" dirty="0" smtClean="0">
                <a:latin typeface="MS Gothic" pitchFamily="49" charset="-128"/>
                <a:ea typeface="MS Gothic" pitchFamily="49" charset="-128"/>
              </a:rPr>
              <a:t>専用 </a:t>
            </a:r>
            <a:r>
              <a:rPr lang="en-US" sz="2800" dirty="0" smtClean="0"/>
              <a:t>SQL DB </a:t>
            </a:r>
            <a:r>
              <a:rPr lang="en-US" sz="2800" dirty="0" smtClean="0">
                <a:latin typeface="MS Gothic" pitchFamily="49" charset="-128"/>
                <a:ea typeface="MS Gothic" pitchFamily="49" charset="-128"/>
              </a:rPr>
              <a:t>へのモバイル サービス テナントのスケール アウト</a:t>
            </a:r>
          </a:p>
          <a:p>
            <a:pPr lvl="1"/>
            <a:r>
              <a:rPr lang="en-US" sz="2800" dirty="0" smtClean="0"/>
              <a:t>SQL DB </a:t>
            </a:r>
            <a:r>
              <a:rPr lang="en-US" sz="2800" dirty="0" smtClean="0">
                <a:latin typeface="MS Gothic" pitchFamily="49" charset="-128"/>
                <a:ea typeface="MS Gothic" pitchFamily="49" charset="-128"/>
              </a:rPr>
              <a:t>のスケール アップ</a:t>
            </a:r>
          </a:p>
          <a:p>
            <a:pPr lvl="1"/>
            <a:endParaRPr lang="en-US" sz="3200" dirty="0" smtClean="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latin typeface="MS Gothic" pitchFamily="49" charset="-128"/>
                <a:ea typeface="MS Gothic" pitchFamily="49" charset="-128"/>
              </a:rPr>
              <a:t>診断、ログ、拡張</a:t>
            </a:r>
            <a:r>
              <a:rPr sz="6700" dirty="0">
                <a:latin typeface="MS Gothic" pitchFamily="49" charset="-128"/>
                <a:ea typeface="MS Gothic" pitchFamily="49" charset="-128"/>
              </a:rPr>
              <a:t/>
            </a:r>
            <a:br>
              <a:rPr sz="6700" dirty="0">
                <a:latin typeface="MS Gothic" pitchFamily="49" charset="-128"/>
                <a:ea typeface="MS Gothic" pitchFamily="49" charset="-128"/>
              </a:rPr>
            </a:br>
            <a:endParaRPr lang="en-US" sz="6700" dirty="0">
              <a:latin typeface="MS Gothic" pitchFamily="49" charset="-128"/>
              <a:ea typeface="MS Gothic" pitchFamily="49" charset="-128"/>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latin typeface="MS Gothic" pitchFamily="49" charset="-128"/>
                  <a:ea typeface="MS Gothic" pitchFamily="49" charset="-128"/>
                </a:rPr>
                <a:t>デモ</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071443" y="1776844"/>
            <a:ext cx="4760828" cy="437170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0070C0"/>
              </a:solidFill>
            </a:endParaRPr>
          </a:p>
        </p:txBody>
      </p:sp>
      <p:sp>
        <p:nvSpPr>
          <p:cNvPr id="2" name="Title 1"/>
          <p:cNvSpPr>
            <a:spLocks noGrp="1"/>
          </p:cNvSpPr>
          <p:nvPr>
            <p:ph type="title"/>
          </p:nvPr>
        </p:nvSpPr>
        <p:spPr>
          <a:xfrm>
            <a:off x="519113" y="228601"/>
            <a:ext cx="11149013" cy="706347"/>
          </a:xfrm>
        </p:spPr>
        <p:txBody>
          <a:bodyPr/>
          <a:lstStyle/>
          <a:p>
            <a:r>
              <a:rPr lang="en-US" sz="5100" dirty="0" smtClean="0">
                <a:latin typeface="MS Gothic" pitchFamily="49" charset="-128"/>
                <a:ea typeface="MS Gothic" pitchFamily="49" charset="-128"/>
              </a:rPr>
              <a:t>プレビュー時の無料提供</a:t>
            </a:r>
            <a:endParaRPr lang="en-US" sz="5100" dirty="0">
              <a:latin typeface="MS Gothic" pitchFamily="49" charset="-128"/>
              <a:ea typeface="MS Gothic" pitchFamily="49" charset="-128"/>
            </a:endParaRPr>
          </a:p>
        </p:txBody>
      </p:sp>
      <p:sp>
        <p:nvSpPr>
          <p:cNvPr id="24" name="TextBox 23"/>
          <p:cNvSpPr txBox="1"/>
          <p:nvPr/>
        </p:nvSpPr>
        <p:spPr>
          <a:xfrm>
            <a:off x="1344892" y="5070350"/>
            <a:ext cx="1342275" cy="332399"/>
          </a:xfrm>
          <a:prstGeom prst="rect">
            <a:avLst/>
          </a:prstGeom>
          <a:noFill/>
        </p:spPr>
        <p:txBody>
          <a:bodyPr wrap="square" lIns="0" tIns="0" rIns="0" bIns="0" rtlCol="0">
            <a:spAutoFit/>
          </a:bodyPr>
          <a:lstStyle/>
          <a:p>
            <a:pPr>
              <a:lnSpc>
                <a:spcPct val="90000"/>
              </a:lnSpc>
              <a:spcBef>
                <a:spcPct val="20000"/>
              </a:spcBef>
              <a:buSzPct val="80000"/>
            </a:pPr>
            <a:r>
              <a:rPr lang="en-US" sz="1200" dirty="0"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共有インスタンスで実行中</a:t>
            </a:r>
            <a:endParaRPr lang="en-US" sz="1200" dirty="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379" y="2601669"/>
            <a:ext cx="1283303" cy="1897938"/>
          </a:xfrm>
          <a:prstGeom prst="rect">
            <a:avLst/>
          </a:prstGeom>
        </p:spPr>
      </p:pic>
      <p:sp>
        <p:nvSpPr>
          <p:cNvPr id="4" name="TextBox 3"/>
          <p:cNvSpPr txBox="1"/>
          <p:nvPr/>
        </p:nvSpPr>
        <p:spPr>
          <a:xfrm>
            <a:off x="1092673" y="1610446"/>
            <a:ext cx="1905688" cy="615553"/>
          </a:xfrm>
          <a:prstGeom prst="rect">
            <a:avLst/>
          </a:prstGeom>
          <a:noFill/>
        </p:spPr>
        <p:txBody>
          <a:bodyPr wrap="square" lIns="0" tIns="0" rIns="0" bIns="0" rtlCol="0">
            <a:spAutoFit/>
          </a:bodyPr>
          <a:lstStyle/>
          <a:p>
            <a:pPr algn="ctr">
              <a:lnSpc>
                <a:spcPct val="90000"/>
              </a:lnSpc>
              <a:spcBef>
                <a:spcPct val="20000"/>
              </a:spcBef>
              <a:buSzPct val="80000"/>
            </a:pPr>
            <a:r>
              <a:rPr lang="en-US" sz="2000" dirty="0" smtClean="0">
                <a:solidFill>
                  <a:srgbClr val="0070C0"/>
                </a:solidFill>
              </a:rPr>
              <a:t>10 </a:t>
            </a:r>
            <a:r>
              <a:rPr lang="en-US" sz="2000" dirty="0" smtClean="0">
                <a:solidFill>
                  <a:srgbClr val="0070C0"/>
                </a:solidFill>
                <a:latin typeface="MS Gothic" pitchFamily="49" charset="-128"/>
                <a:ea typeface="MS Gothic" pitchFamily="49" charset="-128"/>
              </a:rPr>
              <a:t>モバイル </a:t>
            </a:r>
          </a:p>
          <a:p>
            <a:pPr algn="ctr">
              <a:lnSpc>
                <a:spcPct val="90000"/>
              </a:lnSpc>
              <a:spcBef>
                <a:spcPct val="20000"/>
              </a:spcBef>
              <a:buSzPct val="80000"/>
            </a:pPr>
            <a:r>
              <a:rPr lang="en-US" sz="2000" dirty="0" smtClean="0">
                <a:solidFill>
                  <a:srgbClr val="0070C0"/>
                </a:solidFill>
                <a:latin typeface="MS Gothic" pitchFamily="49" charset="-128"/>
                <a:ea typeface="MS Gothic" pitchFamily="49" charset="-128"/>
              </a:rPr>
              <a:t>サービス</a:t>
            </a:r>
            <a:endParaRPr lang="en-US" sz="2000" dirty="0">
              <a:solidFill>
                <a:srgbClr val="0070C0"/>
              </a:solidFill>
              <a:latin typeface="MS Gothic" pitchFamily="49" charset="-128"/>
              <a:ea typeface="MS Gothic" pitchFamily="49" charset="-128"/>
            </a:endParaRPr>
          </a:p>
        </p:txBody>
      </p:sp>
      <p:sp>
        <p:nvSpPr>
          <p:cNvPr id="25" name="TextBox 24"/>
          <p:cNvSpPr txBox="1"/>
          <p:nvPr/>
        </p:nvSpPr>
        <p:spPr>
          <a:xfrm>
            <a:off x="6672693" y="2133168"/>
            <a:ext cx="1905688" cy="615553"/>
          </a:xfrm>
          <a:prstGeom prst="rect">
            <a:avLst/>
          </a:prstGeom>
          <a:noFill/>
        </p:spPr>
        <p:txBody>
          <a:bodyPr wrap="square" lIns="0" tIns="0" rIns="0" bIns="0" rtlCol="0">
            <a:spAutoFit/>
          </a:bodyPr>
          <a:lstStyle/>
          <a:p>
            <a:pPr algn="ctr">
              <a:lnSpc>
                <a:spcPct val="90000"/>
              </a:lnSpc>
              <a:spcBef>
                <a:spcPct val="20000"/>
              </a:spcBef>
              <a:buSzPct val="80000"/>
            </a:pPr>
            <a:r>
              <a:rPr lang="en-US" sz="2000" dirty="0" smtClean="0">
                <a:solidFill>
                  <a:srgbClr val="0070C0"/>
                </a:solidFill>
              </a:rPr>
              <a:t>1 GB SQL</a:t>
            </a:r>
          </a:p>
          <a:p>
            <a:pPr algn="ctr">
              <a:lnSpc>
                <a:spcPct val="90000"/>
              </a:lnSpc>
              <a:spcBef>
                <a:spcPct val="20000"/>
              </a:spcBef>
              <a:buSzPct val="80000"/>
            </a:pPr>
            <a:r>
              <a:rPr lang="en-US" sz="2000" dirty="0">
                <a:solidFill>
                  <a:srgbClr val="0070C0"/>
                </a:solidFill>
                <a:latin typeface="MS Gothic" pitchFamily="49" charset="-128"/>
                <a:ea typeface="MS Gothic" pitchFamily="49" charset="-128"/>
              </a:rPr>
              <a:t>データベース</a:t>
            </a:r>
          </a:p>
        </p:txBody>
      </p:sp>
      <p:sp>
        <p:nvSpPr>
          <p:cNvPr id="27" name="TextBox 26"/>
          <p:cNvSpPr txBox="1"/>
          <p:nvPr/>
        </p:nvSpPr>
        <p:spPr>
          <a:xfrm>
            <a:off x="7022434" y="5109945"/>
            <a:ext cx="1342275" cy="332399"/>
          </a:xfrm>
          <a:prstGeom prst="rect">
            <a:avLst/>
          </a:prstGeom>
          <a:noFill/>
        </p:spPr>
        <p:txBody>
          <a:bodyPr wrap="square" lIns="0" tIns="0" rIns="0" bIns="0" rtlCol="0">
            <a:spAutoFit/>
          </a:bodyPr>
          <a:lstStyle/>
          <a:p>
            <a:pPr>
              <a:lnSpc>
                <a:spcPct val="90000"/>
              </a:lnSpc>
              <a:spcBef>
                <a:spcPct val="20000"/>
              </a:spcBef>
              <a:buSzPct val="80000"/>
            </a:pPr>
            <a:r>
              <a:rPr lang="en-US" sz="1200" dirty="0" err="1"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米国東部の</a:t>
            </a:r>
            <a:r>
              <a:rPr lang="en-US" sz="1200" dirty="0"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 </a:t>
            </a:r>
            <a:br>
              <a:rPr lang="en-US" sz="1200" dirty="0"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br>
            <a:r>
              <a:rPr lang="en-US" sz="1200" dirty="0" smtClean="0">
                <a:gradFill>
                  <a:gsLst>
                    <a:gs pos="0">
                      <a:srgbClr val="292929">
                        <a:lumMod val="90000"/>
                        <a:lumOff val="10000"/>
                      </a:srgbClr>
                    </a:gs>
                    <a:gs pos="86000">
                      <a:srgbClr val="292929">
                        <a:lumMod val="90000"/>
                        <a:lumOff val="10000"/>
                      </a:srgbClr>
                    </a:gs>
                  </a:gsLst>
                  <a:lin ang="5400000" scaled="0"/>
                </a:gradFill>
              </a:rPr>
              <a:t>DC </a:t>
            </a:r>
            <a:r>
              <a:rPr lang="en-US" sz="1200" dirty="0" err="1"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への展開が必要</a:t>
            </a:r>
            <a:endParaRPr lang="en-US" sz="1200" dirty="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endParaRPr>
          </a:p>
        </p:txBody>
      </p:sp>
      <p:sp>
        <p:nvSpPr>
          <p:cNvPr id="29" name="TextBox 28"/>
          <p:cNvSpPr txBox="1"/>
          <p:nvPr/>
        </p:nvSpPr>
        <p:spPr>
          <a:xfrm>
            <a:off x="4554108" y="5075979"/>
            <a:ext cx="1923444" cy="498598"/>
          </a:xfrm>
          <a:prstGeom prst="rect">
            <a:avLst/>
          </a:prstGeom>
          <a:noFill/>
        </p:spPr>
        <p:txBody>
          <a:bodyPr wrap="square" lIns="0" tIns="0" rIns="0" bIns="0" rtlCol="0">
            <a:spAutoFit/>
          </a:bodyPr>
          <a:lstStyle/>
          <a:p>
            <a:pPr>
              <a:lnSpc>
                <a:spcPct val="90000"/>
              </a:lnSpc>
              <a:spcBef>
                <a:spcPct val="20000"/>
              </a:spcBef>
              <a:buSzPct val="80000"/>
            </a:pPr>
            <a:r>
              <a:rPr lang="en-US" sz="1200" dirty="0" err="1"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データ転送はモバイル</a:t>
            </a:r>
            <a:r>
              <a:rPr lang="en-US" sz="1200" dirty="0"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 </a:t>
            </a:r>
            <a:br>
              <a:rPr lang="en-US" sz="1200" dirty="0"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br>
            <a:r>
              <a:rPr lang="en-US" sz="1200" dirty="0" err="1"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サービス単位ではなくサブスクリプション単位</a:t>
            </a:r>
            <a:endParaRPr lang="en-US" sz="1200" dirty="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endParaRPr>
          </a:p>
        </p:txBody>
      </p:sp>
      <p:sp>
        <p:nvSpPr>
          <p:cNvPr id="30" name="TextBox 29"/>
          <p:cNvSpPr txBox="1"/>
          <p:nvPr/>
        </p:nvSpPr>
        <p:spPr>
          <a:xfrm>
            <a:off x="3203312" y="6343537"/>
            <a:ext cx="8788084" cy="332399"/>
          </a:xfrm>
          <a:prstGeom prst="rect">
            <a:avLst/>
          </a:prstGeom>
          <a:noFill/>
        </p:spPr>
        <p:txBody>
          <a:bodyPr wrap="square" lIns="0" tIns="0" rIns="0" bIns="0" rtlCol="0">
            <a:spAutoFit/>
          </a:bodyPr>
          <a:lstStyle/>
          <a:p>
            <a:pPr>
              <a:lnSpc>
                <a:spcPct val="90000"/>
              </a:lnSpc>
              <a:spcBef>
                <a:spcPct val="20000"/>
              </a:spcBef>
              <a:buSzPct val="80000"/>
            </a:pPr>
            <a:r>
              <a:rPr lang="en-US" sz="1200" dirty="0" smtClean="0">
                <a:solidFill>
                  <a:schemeClr val="tx2"/>
                </a:solidFill>
                <a:latin typeface="MS Gothic" pitchFamily="49" charset="-128"/>
                <a:ea typeface="MS Gothic" pitchFamily="49" charset="-128"/>
              </a:rPr>
              <a:t>プレビュー期間中は </a:t>
            </a:r>
            <a:r>
              <a:rPr lang="en-US" sz="1200" dirty="0" smtClean="0">
                <a:solidFill>
                  <a:schemeClr val="tx2"/>
                </a:solidFill>
              </a:rPr>
              <a:t>SLA </a:t>
            </a:r>
            <a:r>
              <a:rPr lang="en-US" sz="1200" dirty="0" smtClean="0">
                <a:solidFill>
                  <a:schemeClr val="tx2"/>
                </a:solidFill>
                <a:latin typeface="MS Gothic" pitchFamily="49" charset="-128"/>
                <a:ea typeface="MS Gothic" pitchFamily="49" charset="-128"/>
              </a:rPr>
              <a:t>なし。</a:t>
            </a:r>
            <a:r>
              <a:rPr lang="en-US" sz="1200" dirty="0" smtClean="0">
                <a:solidFill>
                  <a:schemeClr val="tx2"/>
                </a:solidFill>
              </a:rPr>
              <a:t>S </a:t>
            </a:r>
            <a:r>
              <a:rPr lang="en-US" sz="1200" dirty="0" smtClean="0">
                <a:solidFill>
                  <a:schemeClr val="tx2"/>
                </a:solidFill>
                <a:latin typeface="MS Gothic" pitchFamily="49" charset="-128"/>
                <a:ea typeface="MS Gothic" pitchFamily="49" charset="-128"/>
              </a:rPr>
              <a:t>インスタンスのみ使用可能。プレビュー期間中は、通常の従量課金料金から </a:t>
            </a:r>
            <a:r>
              <a:rPr lang="en-US" sz="1200" dirty="0" smtClean="0">
                <a:solidFill>
                  <a:schemeClr val="tx2"/>
                </a:solidFill>
              </a:rPr>
              <a:t>33% </a:t>
            </a:r>
            <a:r>
              <a:rPr lang="en-US" sz="1200" dirty="0" smtClean="0">
                <a:solidFill>
                  <a:schemeClr val="tx2"/>
                </a:solidFill>
                <a:latin typeface="MS Gothic" pitchFamily="49" charset="-128"/>
                <a:ea typeface="MS Gothic" pitchFamily="49" charset="-128"/>
              </a:rPr>
              <a:t>割引で予約済みインスタンスにアップグレード可能。</a:t>
            </a:r>
            <a:endParaRPr lang="en-US" sz="1200" dirty="0">
              <a:solidFill>
                <a:schemeClr val="tx2"/>
              </a:solidFill>
              <a:latin typeface="MS Gothic" pitchFamily="49" charset="-128"/>
              <a:ea typeface="MS Gothic" pitchFamily="49" charset="-128"/>
            </a:endParaRPr>
          </a:p>
        </p:txBody>
      </p:sp>
      <p:sp>
        <p:nvSpPr>
          <p:cNvPr id="6" name="TextBox 5"/>
          <p:cNvSpPr txBox="1"/>
          <p:nvPr/>
        </p:nvSpPr>
        <p:spPr>
          <a:xfrm rot="5400000">
            <a:off x="6644583" y="3733570"/>
            <a:ext cx="4832136"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dirty="0" smtClean="0">
                <a:solidFill>
                  <a:srgbClr val="0070C0"/>
                </a:solidFill>
              </a:rPr>
              <a:t>WA </a:t>
            </a:r>
            <a:r>
              <a:rPr lang="en-US" sz="2800" dirty="0" smtClean="0">
                <a:solidFill>
                  <a:srgbClr val="0070C0"/>
                </a:solidFill>
                <a:latin typeface="MS Gothic" pitchFamily="49" charset="-128"/>
                <a:ea typeface="MS Gothic" pitchFamily="49" charset="-128"/>
              </a:rPr>
              <a:t>の無料評価版</a:t>
            </a:r>
            <a:endParaRPr lang="en-US" sz="2800" dirty="0">
              <a:solidFill>
                <a:srgbClr val="0070C0"/>
              </a:solidFill>
              <a:latin typeface="MS Gothic" pitchFamily="49" charset="-128"/>
              <a:ea typeface="MS Gothic" pitchFamily="49" charset="-128"/>
            </a:endParaRPr>
          </a:p>
        </p:txBody>
      </p:sp>
      <p:sp>
        <p:nvSpPr>
          <p:cNvPr id="7" name="Flowchart: Magnetic Disk 6"/>
          <p:cNvSpPr/>
          <p:nvPr/>
        </p:nvSpPr>
        <p:spPr bwMode="auto">
          <a:xfrm>
            <a:off x="6932335" y="3072035"/>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bwMode="auto">
          <a:xfrm>
            <a:off x="2946407" y="300297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latin typeface="MS Gothic" pitchFamily="49" charset="-128"/>
                <a:ea typeface="MS Gothic" pitchFamily="49" charset="-128"/>
              </a:rPr>
              <a:t>受信は無制限</a:t>
            </a:r>
          </a:p>
        </p:txBody>
      </p:sp>
      <p:sp>
        <p:nvSpPr>
          <p:cNvPr id="9" name="Left Arrow 8"/>
          <p:cNvSpPr/>
          <p:nvPr/>
        </p:nvSpPr>
        <p:spPr bwMode="auto">
          <a:xfrm>
            <a:off x="2946921" y="3820352"/>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latin typeface="MS Gothic" pitchFamily="49" charset="-128"/>
                <a:ea typeface="MS Gothic" pitchFamily="49" charset="-128"/>
              </a:rPr>
              <a:t>送信は </a:t>
            </a:r>
            <a:r>
              <a:rPr lang="en-US" sz="1800" dirty="0" smtClean="0">
                <a:gradFill>
                  <a:gsLst>
                    <a:gs pos="0">
                      <a:srgbClr val="FFFFFF"/>
                    </a:gs>
                    <a:gs pos="100000">
                      <a:srgbClr val="FFFFFF"/>
                    </a:gs>
                  </a:gsLst>
                  <a:lin ang="5400000" scaled="0"/>
                </a:gradFill>
              </a:rPr>
              <a:t>1 </a:t>
            </a:r>
            <a:r>
              <a:rPr lang="en-US" sz="1800" dirty="0" smtClean="0">
                <a:gradFill>
                  <a:gsLst>
                    <a:gs pos="0">
                      <a:srgbClr val="FFFFFF"/>
                    </a:gs>
                    <a:gs pos="100000">
                      <a:srgbClr val="FFFFFF"/>
                    </a:gs>
                  </a:gsLst>
                  <a:lin ang="5400000" scaled="0"/>
                </a:gradFill>
                <a:latin typeface="MS Gothic" pitchFamily="49" charset="-128"/>
                <a:ea typeface="MS Gothic" pitchFamily="49" charset="-128"/>
              </a:rPr>
              <a:t>日</a:t>
            </a:r>
            <a:r>
              <a:rPr lang="en-US" sz="1800" dirty="0" smtClean="0">
                <a:gradFill>
                  <a:gsLst>
                    <a:gs pos="0">
                      <a:srgbClr val="FFFFFF"/>
                    </a:gs>
                    <a:gs pos="100000">
                      <a:srgbClr val="FFFFFF"/>
                    </a:gs>
                  </a:gsLst>
                  <a:lin ang="5400000" scaled="0"/>
                </a:gradFill>
              </a:rPr>
              <a:t> 165 MB </a:t>
            </a:r>
            <a:r>
              <a:rPr lang="en-US" sz="1800" dirty="0" smtClean="0">
                <a:gradFill>
                  <a:gsLst>
                    <a:gs pos="0">
                      <a:srgbClr val="FFFFFF"/>
                    </a:gs>
                    <a:gs pos="100000">
                      <a:srgbClr val="FFFFFF"/>
                    </a:gs>
                  </a:gsLst>
                  <a:lin ang="5400000" scaled="0"/>
                </a:gradFill>
                <a:latin typeface="MS Gothic" pitchFamily="49" charset="-128"/>
                <a:ea typeface="MS Gothic" pitchFamily="49" charset="-128"/>
              </a:rPr>
              <a:t>まで</a:t>
            </a:r>
          </a:p>
        </p:txBody>
      </p:sp>
    </p:spTree>
    <p:extLst>
      <p:ext uri="{BB962C8B-B14F-4D97-AF65-F5344CB8AC3E}">
        <p14:creationId xmlns:p14="http://schemas.microsoft.com/office/powerpoint/2010/main" val="297907237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MS Gothic" pitchFamily="49" charset="-128"/>
                <a:ea typeface="MS Gothic" pitchFamily="49" charset="-128"/>
              </a:rPr>
              <a:t>デモ スクリプト</a:t>
            </a:r>
            <a:endParaRPr lang="en-US" dirty="0">
              <a:latin typeface="MS Gothic" pitchFamily="49" charset="-128"/>
              <a:ea typeface="MS Gothic" pitchFamily="49" charset="-128"/>
            </a:endParaRPr>
          </a:p>
        </p:txBody>
      </p:sp>
      <p:sp>
        <p:nvSpPr>
          <p:cNvPr id="5" name="Text Placeholder 4"/>
          <p:cNvSpPr>
            <a:spLocks noGrp="1"/>
          </p:cNvSpPr>
          <p:nvPr>
            <p:ph type="body" sz="quarter" idx="10"/>
          </p:nvPr>
        </p:nvSpPr>
        <p:spPr>
          <a:xfrm>
            <a:off x="519113" y="1447799"/>
            <a:ext cx="11149013" cy="2314480"/>
          </a:xfrm>
        </p:spPr>
        <p:txBody>
          <a:bodyPr/>
          <a:lstStyle/>
          <a:p>
            <a:r>
              <a:rPr lang="en-US" dirty="0" smtClean="0">
                <a:latin typeface="MS Gothic" pitchFamily="49" charset="-128"/>
                <a:ea typeface="MS Gothic" pitchFamily="49" charset="-128"/>
              </a:rPr>
              <a:t>デモ スクリプトは </a:t>
            </a:r>
            <a:r>
              <a:rPr lang="en-US" dirty="0" smtClean="0"/>
              <a:t>/DEMO-WindowsAzureMobileServices </a:t>
            </a:r>
            <a:r>
              <a:rPr lang="en-US" dirty="0" smtClean="0">
                <a:latin typeface="MS Gothic" pitchFamily="49" charset="-128"/>
                <a:ea typeface="MS Gothic" pitchFamily="49" charset="-128"/>
              </a:rPr>
              <a:t>内に含まれています</a:t>
            </a:r>
          </a:p>
          <a:p>
            <a:r>
              <a:rPr lang="en-US" dirty="0" smtClean="0">
                <a:latin typeface="MS Gothic" pitchFamily="49" charset="-128"/>
                <a:ea typeface="MS Gothic" pitchFamily="49" charset="-128"/>
              </a:rPr>
              <a:t>これを執筆している時点では、</a:t>
            </a:r>
            <a:r>
              <a:rPr lang="en-US" dirty="0">
                <a:hlinkClick r:id="rId3"/>
              </a:rPr>
              <a:t>https://github.com/</a:t>
            </a:r>
            <a:r>
              <a:rPr lang="en-US" dirty="0" err="1">
                <a:hlinkClick r:id="rId3"/>
              </a:rPr>
              <a:t>WindowsAzure-TrainingKit</a:t>
            </a:r>
            <a:r>
              <a:rPr lang="en-US" dirty="0">
                <a:hlinkClick r:id="rId3"/>
              </a:rPr>
              <a:t>/Demo-Windows8AndMobileServices</a:t>
            </a:r>
            <a:r>
              <a:rPr lang="en-US" dirty="0" smtClean="0"/>
              <a:t> </a:t>
            </a:r>
            <a:r>
              <a:rPr lang="en-US" dirty="0" err="1" smtClean="0">
                <a:latin typeface="MS Gothic" pitchFamily="49" charset="-128"/>
                <a:ea typeface="MS Gothic" pitchFamily="49" charset="-128"/>
              </a:rPr>
              <a:t>でも入手できます</a:t>
            </a:r>
            <a:endParaRPr lang="en-US" dirty="0" smtClean="0">
              <a:latin typeface="MS Gothic" pitchFamily="49" charset="-128"/>
              <a:ea typeface="MS Gothic" pitchFamily="49" charset="-128"/>
            </a:endParaRPr>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S Gothic" pitchFamily="49" charset="-128"/>
                <a:ea typeface="MS Gothic" pitchFamily="49" charset="-128"/>
              </a:rPr>
              <a:t>料金</a:t>
            </a:r>
            <a:endParaRPr lang="en-US" dirty="0">
              <a:latin typeface="MS Gothic" pitchFamily="49" charset="-128"/>
              <a:ea typeface="MS Gothic" pitchFamily="49" charset="-128"/>
            </a:endParaRPr>
          </a:p>
        </p:txBody>
      </p:sp>
      <p:sp>
        <p:nvSpPr>
          <p:cNvPr id="12" name="Rectangle 11"/>
          <p:cNvSpPr/>
          <p:nvPr/>
        </p:nvSpPr>
        <p:spPr bwMode="auto">
          <a:xfrm>
            <a:off x="519109"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400" kern="0" spc="30" dirty="0">
                <a:gradFill>
                  <a:gsLst>
                    <a:gs pos="85000">
                      <a:srgbClr val="FFFFFF"/>
                    </a:gs>
                    <a:gs pos="0">
                      <a:srgbClr val="FFFFFF"/>
                    </a:gs>
                  </a:gsLst>
                  <a:lin ang="5400000" scaled="0"/>
                </a:gradFill>
                <a:latin typeface="MS Gothic" pitchFamily="49" charset="-128"/>
                <a:ea typeface="MS Gothic" pitchFamily="49" charset="-128"/>
              </a:rPr>
              <a:t>料金と</a:t>
            </a:r>
            <a:r>
              <a:rPr sz="2400" spc="30" dirty="0">
                <a:latin typeface="MS Gothic" pitchFamily="49" charset="-128"/>
                <a:ea typeface="MS Gothic" pitchFamily="49" charset="-128"/>
              </a:rPr>
              <a:t/>
            </a:r>
            <a:br>
              <a:rPr sz="2400" spc="30" dirty="0">
                <a:latin typeface="MS Gothic" pitchFamily="49" charset="-128"/>
                <a:ea typeface="MS Gothic" pitchFamily="49" charset="-128"/>
              </a:rPr>
            </a:br>
            <a:r>
              <a:rPr lang="en-US" sz="2400" kern="0" spc="30" dirty="0">
                <a:gradFill>
                  <a:gsLst>
                    <a:gs pos="85000">
                      <a:srgbClr val="FFFFFF"/>
                    </a:gs>
                    <a:gs pos="0">
                      <a:srgbClr val="FFFFFF"/>
                    </a:gs>
                  </a:gsLst>
                  <a:lin ang="5400000" scaled="0"/>
                </a:gradFill>
                <a:latin typeface="MS Gothic" pitchFamily="49" charset="-128"/>
                <a:ea typeface="MS Gothic" pitchFamily="49" charset="-128"/>
              </a:rPr>
              <a:t>ライセンス</a:t>
            </a:r>
          </a:p>
        </p:txBody>
      </p:sp>
      <p:sp>
        <p:nvSpPr>
          <p:cNvPr id="13" name="TextBox 12"/>
          <p:cNvSpPr txBox="1"/>
          <p:nvPr/>
        </p:nvSpPr>
        <p:spPr>
          <a:xfrm>
            <a:off x="6116970" y="1231881"/>
            <a:ext cx="371192" cy="747897"/>
          </a:xfrm>
          <a:prstGeom prst="rect">
            <a:avLst/>
          </a:prstGeom>
          <a:noFill/>
        </p:spPr>
        <p:txBody>
          <a:bodyPr wrap="square" lIns="0" tIns="0" rIns="0" bIns="0" rtlCol="0">
            <a:spAutoFit/>
          </a:bodyPr>
          <a:lstStyle/>
          <a:p>
            <a:pPr algn="ctr">
              <a:lnSpc>
                <a:spcPct val="90000"/>
              </a:lnSpc>
              <a:spcBef>
                <a:spcPct val="20000"/>
              </a:spcBef>
              <a:buSzPct val="80000"/>
            </a:pPr>
            <a:r>
              <a:rPr lang="en-US" sz="5400" dirty="0" smtClean="0">
                <a:solidFill>
                  <a:schemeClr val="bg1">
                    <a:alpha val="99000"/>
                  </a:schemeClr>
                </a:solidFill>
                <a:latin typeface="Segoe UI Semibold" pitchFamily="34" charset="0"/>
              </a:rPr>
              <a:t>$</a:t>
            </a:r>
            <a:endParaRPr lang="en-US" sz="5400" dirty="0">
              <a:solidFill>
                <a:schemeClr val="bg1">
                  <a:alpha val="99000"/>
                </a:schemeClr>
              </a:solidFill>
              <a:latin typeface="Segoe UI Semibold" pitchFamily="34" charset="0"/>
            </a:endParaRP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400" kern="0" spc="-100" dirty="0" err="1">
                <a:gradFill>
                  <a:gsLst>
                    <a:gs pos="85000">
                      <a:srgbClr val="FFFFFF"/>
                    </a:gs>
                    <a:gs pos="0">
                      <a:srgbClr val="FFFFFF"/>
                    </a:gs>
                  </a:gsLst>
                  <a:lin ang="5400000" scaled="0"/>
                </a:gradFill>
                <a:latin typeface="MS Gothic" pitchFamily="49" charset="-128"/>
                <a:ea typeface="MS Gothic" pitchFamily="49" charset="-128"/>
              </a:rPr>
              <a:t>サービス</a:t>
            </a:r>
            <a:r>
              <a:rPr lang="en-US" sz="2400" kern="0" spc="-100" dirty="0">
                <a:gradFill>
                  <a:gsLst>
                    <a:gs pos="85000">
                      <a:srgbClr val="FFFFFF"/>
                    </a:gs>
                    <a:gs pos="0">
                      <a:srgbClr val="FFFFFF"/>
                    </a:gs>
                  </a:gsLst>
                  <a:lin ang="5400000" scaled="0"/>
                </a:gradFill>
                <a:latin typeface="MS Gothic" pitchFamily="49" charset="-128"/>
                <a:ea typeface="MS Gothic" pitchFamily="49" charset="-128"/>
              </a:rPr>
              <a:t> </a:t>
            </a:r>
            <a:r>
              <a:rPr lang="en-US" sz="2400" kern="0" spc="-100" dirty="0" err="1" smtClean="0">
                <a:gradFill>
                  <a:gsLst>
                    <a:gs pos="85000">
                      <a:srgbClr val="FFFFFF"/>
                    </a:gs>
                    <a:gs pos="0">
                      <a:srgbClr val="FFFFFF"/>
                    </a:gs>
                  </a:gsLst>
                  <a:lin ang="5400000" scaled="0"/>
                </a:gradFill>
                <a:latin typeface="MS Gothic" pitchFamily="49" charset="-128"/>
                <a:ea typeface="MS Gothic" pitchFamily="49" charset="-128"/>
              </a:rPr>
              <a:t>レベル</a:t>
            </a:r>
            <a:r>
              <a:rPr lang="en-US" sz="2400" kern="0" spc="-100" dirty="0" smtClean="0">
                <a:gradFill>
                  <a:gsLst>
                    <a:gs pos="85000">
                      <a:srgbClr val="FFFFFF"/>
                    </a:gs>
                    <a:gs pos="0">
                      <a:srgbClr val="FFFFFF"/>
                    </a:gs>
                  </a:gsLst>
                  <a:lin ang="5400000" scaled="0"/>
                </a:gradFill>
                <a:latin typeface="MS Gothic" pitchFamily="49" charset="-128"/>
                <a:ea typeface="MS Gothic" pitchFamily="49" charset="-128"/>
              </a:rPr>
              <a:t> </a:t>
            </a:r>
            <a:br>
              <a:rPr lang="en-US" sz="2400" kern="0" spc="-100" dirty="0" smtClean="0">
                <a:gradFill>
                  <a:gsLst>
                    <a:gs pos="85000">
                      <a:srgbClr val="FFFFFF"/>
                    </a:gs>
                    <a:gs pos="0">
                      <a:srgbClr val="FFFFFF"/>
                    </a:gs>
                  </a:gsLst>
                  <a:lin ang="5400000" scaled="0"/>
                </a:gradFill>
                <a:latin typeface="MS Gothic" pitchFamily="49" charset="-128"/>
                <a:ea typeface="MS Gothic" pitchFamily="49" charset="-128"/>
              </a:rPr>
            </a:br>
            <a:r>
              <a:rPr lang="en-US" sz="2400" kern="0" spc="-100" dirty="0" err="1" smtClean="0">
                <a:gradFill>
                  <a:gsLst>
                    <a:gs pos="85000">
                      <a:srgbClr val="FFFFFF"/>
                    </a:gs>
                    <a:gs pos="0">
                      <a:srgbClr val="FFFFFF"/>
                    </a:gs>
                  </a:gsLst>
                  <a:lin ang="5400000" scaled="0"/>
                </a:gradFill>
                <a:latin typeface="MS Gothic" pitchFamily="49" charset="-128"/>
                <a:ea typeface="MS Gothic" pitchFamily="49" charset="-128"/>
              </a:rPr>
              <a:t>アグリーメント</a:t>
            </a:r>
            <a:endParaRPr lang="en-US" sz="2400" kern="0" spc="-100" dirty="0">
              <a:gradFill>
                <a:gsLst>
                  <a:gs pos="85000">
                    <a:srgbClr val="FFFFFF"/>
                  </a:gs>
                  <a:gs pos="0">
                    <a:srgbClr val="FFFFFF"/>
                  </a:gs>
                </a:gsLst>
                <a:lin ang="5400000" scaled="0"/>
              </a:gradFill>
              <a:latin typeface="MS Gothic" pitchFamily="49" charset="-128"/>
              <a:ea typeface="MS Gothic" pitchFamily="49" charset="-128"/>
            </a:endParaRPr>
          </a:p>
        </p:txBody>
      </p:sp>
      <p:grpSp>
        <p:nvGrpSpPr>
          <p:cNvPr id="15" name="Group 14"/>
          <p:cNvGrpSpPr/>
          <p:nvPr/>
        </p:nvGrpSpPr>
        <p:grpSpPr bwMode="black">
          <a:xfrm>
            <a:off x="10496773" y="1459800"/>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
        <p:nvSpPr>
          <p:cNvPr id="21" name="Content Placeholder 4"/>
          <p:cNvSpPr txBox="1">
            <a:spLocks/>
          </p:cNvSpPr>
          <p:nvPr/>
        </p:nvSpPr>
        <p:spPr>
          <a:xfrm>
            <a:off x="8058172" y="2394792"/>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プレビュー</a:t>
            </a:r>
            <a:r>
              <a:rPr sz="1800" dirty="0">
                <a:latin typeface="MS Gothic" pitchFamily="49" charset="-128"/>
                <a:ea typeface="MS Gothic" pitchFamily="49" charset="-128"/>
              </a:rPr>
              <a:t/>
            </a:r>
            <a:br>
              <a:rPr sz="1800" dirty="0">
                <a:latin typeface="MS Gothic" pitchFamily="49" charset="-128"/>
                <a:ea typeface="MS Gothic" pitchFamily="49" charset="-128"/>
              </a:rPr>
            </a:br>
            <a:r>
              <a:rPr lang="en-US" sz="1800" dirty="0" smtClean="0">
                <a:gradFill>
                  <a:gsLst>
                    <a:gs pos="0">
                      <a:srgbClr val="292929">
                        <a:lumMod val="90000"/>
                        <a:lumOff val="10000"/>
                      </a:srgbClr>
                    </a:gs>
                    <a:gs pos="86000">
                      <a:srgbClr val="292929">
                        <a:lumMod val="90000"/>
                        <a:lumOff val="10000"/>
                      </a:srgbClr>
                    </a:gs>
                  </a:gsLst>
                  <a:lin ang="5400000" scaled="0"/>
                </a:gradFill>
              </a:rPr>
              <a:t>SLA </a:t>
            </a:r>
            <a:r>
              <a:rPr lang="en-US" sz="1800" dirty="0"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は使用不可</a:t>
            </a:r>
            <a:endParaRPr lang="en-US" sz="1800" dirty="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endParaRP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一般公開</a:t>
            </a:r>
            <a:r>
              <a:rPr sz="1800" dirty="0">
                <a:latin typeface="+mn-lt"/>
              </a:rPr>
              <a:t/>
            </a:r>
            <a:br>
              <a:rPr sz="1800" dirty="0">
                <a:latin typeface="+mn-lt"/>
              </a:rPr>
            </a:br>
            <a:r>
              <a:rPr lang="en-US" sz="1800" dirty="0" smtClean="0">
                <a:solidFill>
                  <a:schemeClr val="tx2"/>
                </a:solidFill>
              </a:rPr>
              <a:t>99.9%</a:t>
            </a:r>
            <a:endParaRPr lang="en-US" sz="1800" dirty="0"/>
          </a:p>
        </p:txBody>
      </p:sp>
      <p:sp>
        <p:nvSpPr>
          <p:cNvPr id="22" name="Content Placeholder 4"/>
          <p:cNvSpPr txBox="1">
            <a:spLocks/>
          </p:cNvSpPr>
          <p:nvPr/>
        </p:nvSpPr>
        <p:spPr>
          <a:xfrm>
            <a:off x="519109" y="2394792"/>
            <a:ext cx="2870477"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err="1" smtClean="0">
                <a:latin typeface="MS Gothic" pitchFamily="49" charset="-128"/>
                <a:ea typeface="MS Gothic" pitchFamily="49" charset="-128"/>
              </a:rPr>
              <a:t>共有インスタンス</a:t>
            </a:r>
            <a:r>
              <a:rPr lang="en-US" sz="1800" b="1" dirty="0" smtClean="0">
                <a:latin typeface="MS Gothic" pitchFamily="49" charset="-128"/>
                <a:ea typeface="MS Gothic" pitchFamily="49" charset="-128"/>
              </a:rPr>
              <a:t/>
            </a:r>
            <a:br>
              <a:rPr lang="en-US" sz="1800" b="1" dirty="0" smtClean="0">
                <a:latin typeface="MS Gothic" pitchFamily="49" charset="-128"/>
                <a:ea typeface="MS Gothic" pitchFamily="49" charset="-128"/>
              </a:rPr>
            </a:br>
            <a:r>
              <a:rPr lang="en-US" sz="1800" b="1" dirty="0" smtClean="0">
                <a:latin typeface="MS Gothic" pitchFamily="49" charset="-128"/>
                <a:ea typeface="MS Gothic" pitchFamily="49" charset="-128"/>
              </a:rPr>
              <a:t>(マルチテナント環境)</a:t>
            </a:r>
          </a:p>
          <a:p>
            <a:r>
              <a:rPr lang="en-US" sz="1800" dirty="0" smtClean="0"/>
              <a:t>S </a:t>
            </a:r>
            <a:r>
              <a:rPr lang="en-US" sz="1800" dirty="0" smtClean="0">
                <a:latin typeface="MS Gothic" pitchFamily="49" charset="-128"/>
                <a:ea typeface="MS Gothic" pitchFamily="49" charset="-128"/>
              </a:rPr>
              <a:t>インスタンスのみが使用可能なサイズ。複数購入が可能</a:t>
            </a:r>
          </a:p>
          <a:p>
            <a:r>
              <a:rPr lang="en-US" sz="1800" dirty="0" smtClean="0">
                <a:latin typeface="MS Gothic" pitchFamily="49" charset="-128"/>
                <a:ea typeface="MS Gothic" pitchFamily="49" charset="-128"/>
              </a:rPr>
              <a:t>パブリック プレビュー公開時は無料</a:t>
            </a:r>
            <a:endParaRPr lang="en-US" sz="1800" dirty="0">
              <a:latin typeface="MS Gothic" pitchFamily="49" charset="-128"/>
              <a:ea typeface="MS Gothic" pitchFamily="49" charset="-128"/>
            </a:endParaRPr>
          </a:p>
          <a:p>
            <a:r>
              <a:rPr lang="en-US" sz="1800" dirty="0"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アプリケーションは</a:t>
            </a:r>
            <a:r>
              <a:rPr lang="en-US" sz="1800" dirty="0" smtClean="0">
                <a:gradFill>
                  <a:gsLst>
                    <a:gs pos="0">
                      <a:srgbClr val="292929">
                        <a:lumMod val="90000"/>
                        <a:lumOff val="10000"/>
                      </a:srgbClr>
                    </a:gs>
                    <a:gs pos="86000">
                      <a:srgbClr val="292929">
                        <a:lumMod val="90000"/>
                        <a:lumOff val="10000"/>
                      </a:srgbClr>
                    </a:gs>
                  </a:gsLst>
                  <a:lin ang="5400000" scaled="0"/>
                </a:gradFill>
              </a:rPr>
              <a:t> 10 </a:t>
            </a:r>
            <a:r>
              <a:rPr lang="en-US" sz="1800" dirty="0"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個まで</a:t>
            </a:r>
          </a:p>
        </p:txBody>
      </p:sp>
      <p:sp>
        <p:nvSpPr>
          <p:cNvPr id="26" name="Content Placeholder 4"/>
          <p:cNvSpPr txBox="1">
            <a:spLocks/>
          </p:cNvSpPr>
          <p:nvPr/>
        </p:nvSpPr>
        <p:spPr>
          <a:xfrm>
            <a:off x="4029563" y="2394792"/>
            <a:ext cx="2870477"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err="1" smtClean="0">
                <a:latin typeface="MS Gothic" pitchFamily="49" charset="-128"/>
                <a:ea typeface="MS Gothic" pitchFamily="49" charset="-128"/>
              </a:rPr>
              <a:t>予約済みインスタンス</a:t>
            </a:r>
            <a:r>
              <a:rPr lang="en-US" sz="1800" b="1" dirty="0" smtClean="0">
                <a:latin typeface="MS Gothic" pitchFamily="49" charset="-128"/>
                <a:ea typeface="MS Gothic" pitchFamily="49" charset="-128"/>
              </a:rPr>
              <a:t/>
            </a:r>
            <a:br>
              <a:rPr lang="en-US" sz="1800" b="1" dirty="0" smtClean="0">
                <a:latin typeface="MS Gothic" pitchFamily="49" charset="-128"/>
                <a:ea typeface="MS Gothic" pitchFamily="49" charset="-128"/>
              </a:rPr>
            </a:br>
            <a:r>
              <a:rPr lang="en-US" sz="1800" b="1" dirty="0" smtClean="0">
                <a:latin typeface="MS Gothic" pitchFamily="49" charset="-128"/>
                <a:ea typeface="MS Gothic" pitchFamily="49" charset="-128"/>
              </a:rPr>
              <a:t>(プライベート </a:t>
            </a:r>
            <a:r>
              <a:rPr lang="en-US" sz="1800" b="1" dirty="0" smtClean="0"/>
              <a:t>VM</a:t>
            </a:r>
            <a:r>
              <a:rPr lang="en-US" sz="1800" b="1" dirty="0" smtClean="0">
                <a:latin typeface="MS Gothic" pitchFamily="49" charset="-128"/>
                <a:ea typeface="MS Gothic" pitchFamily="49" charset="-128"/>
              </a:rPr>
              <a:t>)</a:t>
            </a:r>
          </a:p>
          <a:p>
            <a:r>
              <a:rPr lang="en-US" sz="1800" dirty="0" smtClean="0"/>
              <a:t>S </a:t>
            </a:r>
            <a:r>
              <a:rPr lang="en-US" sz="1800" dirty="0" smtClean="0">
                <a:latin typeface="MS Gothic" pitchFamily="49" charset="-128"/>
                <a:ea typeface="MS Gothic" pitchFamily="49" charset="-128"/>
              </a:rPr>
              <a:t>インスタンスのみが使用可能なサイズ。複数購入が可能</a:t>
            </a:r>
          </a:p>
          <a:p>
            <a:r>
              <a:rPr lang="en-US" sz="1800" dirty="0" smtClean="0">
                <a:latin typeface="MS Gothic" pitchFamily="49" charset="-128"/>
                <a:ea typeface="MS Gothic" pitchFamily="49" charset="-128"/>
              </a:rPr>
              <a:t>プレビューの料金は</a:t>
            </a:r>
            <a:r>
              <a:rPr lang="en-US" sz="1800" dirty="0" smtClean="0"/>
              <a:t> Web </a:t>
            </a:r>
            <a:r>
              <a:rPr lang="en-US" sz="1800" dirty="0" smtClean="0">
                <a:latin typeface="MS Gothic" pitchFamily="49" charset="-128"/>
                <a:ea typeface="MS Gothic" pitchFamily="49" charset="-128"/>
              </a:rPr>
              <a:t>サイトと同じ割引料金になる</a:t>
            </a:r>
          </a:p>
          <a:p>
            <a:r>
              <a:rPr lang="en-US" sz="1800" dirty="0" smtClean="0">
                <a:gradFill>
                  <a:gsLst>
                    <a:gs pos="0">
                      <a:srgbClr val="292929">
                        <a:lumMod val="90000"/>
                        <a:lumOff val="10000"/>
                      </a:srgbClr>
                    </a:gs>
                    <a:gs pos="86000">
                      <a:srgbClr val="292929">
                        <a:lumMod val="90000"/>
                        <a:lumOff val="10000"/>
                      </a:srgbClr>
                    </a:gs>
                  </a:gsLst>
                  <a:lin ang="5400000" scaled="0"/>
                </a:gradFill>
                <a:latin typeface="MS Gothic" pitchFamily="49" charset="-128"/>
                <a:ea typeface="MS Gothic" pitchFamily="49" charset="-128"/>
              </a:rPr>
              <a:t>アプリケーションは 10 個まで</a:t>
            </a:r>
          </a:p>
        </p:txBody>
      </p:sp>
    </p:spTree>
    <p:extLst>
      <p:ext uri="{BB962C8B-B14F-4D97-AF65-F5344CB8AC3E}">
        <p14:creationId xmlns:p14="http://schemas.microsoft.com/office/powerpoint/2010/main" val="267490564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smtClean="0">
                <a:latin typeface="MS Gothic" pitchFamily="49" charset="-128"/>
                <a:ea typeface="MS Gothic" pitchFamily="49" charset="-128"/>
              </a:rPr>
              <a:t>まとめ</a:t>
            </a:r>
            <a:endParaRPr lang="en-US" sz="5300" dirty="0">
              <a:latin typeface="MS Gothic" pitchFamily="49" charset="-128"/>
              <a:ea typeface="MS Gothic" pitchFamily="49" charset="-128"/>
            </a:endParaRP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rPr>
                <a:t>データ</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lnSpc>
                  <a:spcPts val="1500"/>
                </a:lnSpc>
                <a:defRPr/>
              </a:pPr>
              <a:endParaRPr lang="en-US" sz="2400" kern="0" dirty="0">
                <a:solidFill>
                  <a:sysClr val="windowText" lastClr="000000"/>
                </a:solidFill>
                <a:latin typeface="MS Gothic" pitchFamily="49" charset="-128"/>
                <a:ea typeface="MS Gothic" pitchFamily="49" charset="-128"/>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rPr>
              <a:t>通知</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err="1">
                  <a:gradFill flip="none" rotWithShape="1">
                    <a:gsLst>
                      <a:gs pos="0">
                        <a:srgbClr val="FFFFFF"/>
                      </a:gs>
                      <a:gs pos="100000">
                        <a:srgbClr val="FFFFFF"/>
                      </a:gs>
                    </a:gsLst>
                    <a:lin ang="5400000" scaled="0"/>
                    <a:tileRect/>
                  </a:gradFill>
                  <a:latin typeface="MS Gothic" pitchFamily="49" charset="-128"/>
                  <a:ea typeface="MS Gothic" pitchFamily="49" charset="-128"/>
                </a:rPr>
                <a:t>認証</a:t>
              </a:r>
              <a:endPar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lnSpc>
                  <a:spcPts val="1500"/>
                </a:lnSpc>
                <a:defRPr/>
              </a:pPr>
              <a:endParaRPr lang="en-US" sz="2400" kern="0">
                <a:solidFill>
                  <a:sysClr val="windowText" lastClr="000000"/>
                </a:solidFill>
                <a:latin typeface="MS Gothic" pitchFamily="49" charset="-128"/>
                <a:ea typeface="MS Gothic" pitchFamily="49" charset="-128"/>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err="1">
                  <a:gradFill flip="none" rotWithShape="1">
                    <a:gsLst>
                      <a:gs pos="0">
                        <a:srgbClr val="FFFFFF"/>
                      </a:gs>
                      <a:gs pos="100000">
                        <a:srgbClr val="FFFFFF"/>
                      </a:gs>
                    </a:gsLst>
                    <a:lin ang="5400000" scaled="0"/>
                    <a:tileRect/>
                  </a:gradFill>
                  <a:latin typeface="MS Gothic" pitchFamily="49" charset="-128"/>
                  <a:ea typeface="MS Gothic" pitchFamily="49" charset="-128"/>
                </a:rPr>
                <a:t>サーバ</a:t>
              </a:r>
              <a:r>
                <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rPr>
                <a:t>ー </a:t>
              </a:r>
              <a:r>
                <a:rPr lang="en-US" sz="1500" kern="0" dirty="0" smtClean="0">
                  <a:gradFill flip="none" rotWithShape="1">
                    <a:gsLst>
                      <a:gs pos="0">
                        <a:srgbClr val="FFFFFF"/>
                      </a:gs>
                      <a:gs pos="100000">
                        <a:srgbClr val="FFFFFF"/>
                      </a:gs>
                    </a:gsLst>
                    <a:lin ang="5400000" scaled="0"/>
                    <a:tileRect/>
                  </a:gradFill>
                  <a:latin typeface="MS Gothic" pitchFamily="49" charset="-128"/>
                  <a:ea typeface="MS Gothic" pitchFamily="49" charset="-128"/>
                </a:rPr>
                <a:t/>
              </a:r>
              <a:br>
                <a:rPr lang="en-US" sz="1500" kern="0" dirty="0" smtClean="0">
                  <a:gradFill flip="none" rotWithShape="1">
                    <a:gsLst>
                      <a:gs pos="0">
                        <a:srgbClr val="FFFFFF"/>
                      </a:gs>
                      <a:gs pos="100000">
                        <a:srgbClr val="FFFFFF"/>
                      </a:gs>
                    </a:gsLst>
                    <a:lin ang="5400000" scaled="0"/>
                    <a:tileRect/>
                  </a:gradFill>
                  <a:latin typeface="MS Gothic" pitchFamily="49" charset="-128"/>
                  <a:ea typeface="MS Gothic" pitchFamily="49" charset="-128"/>
                </a:rPr>
              </a:br>
              <a:r>
                <a:rPr lang="en-US" sz="1500" kern="0" dirty="0" err="1" smtClean="0">
                  <a:gradFill flip="none" rotWithShape="1">
                    <a:gsLst>
                      <a:gs pos="0">
                        <a:srgbClr val="FFFFFF"/>
                      </a:gs>
                      <a:gs pos="100000">
                        <a:srgbClr val="FFFFFF"/>
                      </a:gs>
                    </a:gsLst>
                    <a:lin ang="5400000" scaled="0"/>
                    <a:tileRect/>
                  </a:gradFill>
                  <a:latin typeface="MS Gothic" pitchFamily="49" charset="-128"/>
                  <a:ea typeface="MS Gothic" pitchFamily="49" charset="-128"/>
                </a:rPr>
                <a:t>ロジック</a:t>
              </a:r>
              <a:endPar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endParaRPr>
            </a:p>
          </p:txBody>
        </p:sp>
        <p:grpSp>
          <p:nvGrpSpPr>
            <p:cNvPr id="48" name="Group 47"/>
            <p:cNvGrpSpPr/>
            <p:nvPr/>
          </p:nvGrpSpPr>
          <p:grpSpPr bwMode="black">
            <a:xfrm>
              <a:off x="2405244" y="4859331"/>
              <a:ext cx="975049" cy="828286"/>
              <a:chOff x="5184775" y="102899"/>
              <a:chExt cx="1500188" cy="1220790"/>
            </a:xfrm>
            <a:grpFill/>
          </p:grpSpPr>
          <p:sp>
            <p:nvSpPr>
              <p:cNvPr id="49" name="Freeform 86"/>
              <p:cNvSpPr>
                <a:spLocks noEditPoints="1"/>
              </p:cNvSpPr>
              <p:nvPr/>
            </p:nvSpPr>
            <p:spPr bwMode="black">
              <a:xfrm>
                <a:off x="5184775" y="221962"/>
                <a:ext cx="1095375" cy="11017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lnSpc>
                    <a:spcPts val="1500"/>
                  </a:lnSpc>
                  <a:defRPr/>
                </a:pPr>
                <a:endParaRPr lang="en-US" sz="1600" kern="0">
                  <a:solidFill>
                    <a:sysClr val="windowText" lastClr="000000"/>
                  </a:solidFill>
                  <a:latin typeface="MS Gothic" pitchFamily="49" charset="-128"/>
                  <a:ea typeface="MS Gothic" pitchFamily="49" charset="-128"/>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lnSpc>
                    <a:spcPts val="1500"/>
                  </a:lnSpc>
                  <a:defRPr/>
                </a:pPr>
                <a:endParaRPr lang="en-US" sz="1600" kern="0">
                  <a:solidFill>
                    <a:sysClr val="windowText" lastClr="000000"/>
                  </a:solidFill>
                  <a:latin typeface="MS Gothic" pitchFamily="49" charset="-128"/>
                  <a:ea typeface="MS Gothic" pitchFamily="49" charset="-128"/>
                </a:endParaRPr>
              </a:p>
            </p:txBody>
          </p:sp>
          <p:sp>
            <p:nvSpPr>
              <p:cNvPr id="51" name="Freeform 88"/>
              <p:cNvSpPr>
                <a:spLocks noEditPoints="1"/>
              </p:cNvSpPr>
              <p:nvPr/>
            </p:nvSpPr>
            <p:spPr bwMode="black">
              <a:xfrm>
                <a:off x="6129338" y="102899"/>
                <a:ext cx="555625" cy="598487"/>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lnSpc>
                    <a:spcPts val="1500"/>
                  </a:lnSpc>
                  <a:defRPr/>
                </a:pPr>
                <a:endParaRPr lang="en-US" sz="1600" kern="0">
                  <a:solidFill>
                    <a:sysClr val="windowText" lastClr="000000"/>
                  </a:solidFill>
                  <a:latin typeface="MS Gothic" pitchFamily="49" charset="-128"/>
                  <a:ea typeface="MS Gothic" pitchFamily="49" charset="-128"/>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rPr>
                <a:t>拡張</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latin typeface="MS Gothic" pitchFamily="49" charset="-128"/>
                  <a:ea typeface="MS Gothic" pitchFamily="49" charset="-128"/>
                </a:rPr>
                <a:t>ログ</a:t>
              </a:r>
              <a:endPar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ts val="1500"/>
                  </a:lnSpc>
                  <a:spcBef>
                    <a:spcPct val="0"/>
                  </a:spcBef>
                  <a:spcAft>
                    <a:spcPct val="0"/>
                  </a:spcAft>
                </a:pPr>
                <a:endParaRPr lang="en-US" sz="2200" dirty="0" smtClean="0">
                  <a:gradFill>
                    <a:gsLst>
                      <a:gs pos="0">
                        <a:srgbClr val="FFFFFF"/>
                      </a:gs>
                      <a:gs pos="100000">
                        <a:srgbClr val="FFFFFF"/>
                      </a:gs>
                    </a:gsLst>
                    <a:lin ang="5400000" scaled="0"/>
                  </a:gradFill>
                  <a:latin typeface="MS Gothic" pitchFamily="49" charset="-128"/>
                  <a:ea typeface="MS Gothic" pitchFamily="49" charset="-128"/>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latin typeface="MS Gothic" pitchFamily="49" charset="-128"/>
                  <a:ea typeface="MS Gothic" pitchFamily="49" charset="-128"/>
                </a:rPr>
                <a:t>診断</a:t>
              </a:r>
              <a:endPar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21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3" y="1447800"/>
            <a:ext cx="11149013" cy="2562240"/>
          </a:xfrm>
        </p:spPr>
        <p:txBody>
          <a:bodyPr/>
          <a:lstStyle/>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S Gothic" pitchFamily="49" charset="-128"/>
                <a:ea typeface="MS Gothic" pitchFamily="49" charset="-128"/>
              </a:rPr>
              <a:t>リソース</a:t>
            </a:r>
            <a:endParaRPr lang="en-US" dirty="0"/>
          </a:p>
        </p:txBody>
      </p:sp>
      <p:sp>
        <p:nvSpPr>
          <p:cNvPr id="3" name="Slide Number Placeholder 2"/>
          <p:cNvSpPr>
            <a:spLocks noGrp="1"/>
          </p:cNvSpPr>
          <p:nvPr>
            <p:ph type="sldNum" sz="quarter" idx="4294967295"/>
          </p:nvPr>
        </p:nvSpPr>
        <p:spPr>
          <a:xfrm>
            <a:off x="11477810" y="6324648"/>
            <a:ext cx="609441" cy="486833"/>
          </a:xfrm>
          <a:prstGeom prst="rect">
            <a:avLst/>
          </a:prstGeom>
        </p:spPr>
        <p:txBody>
          <a:bodyPr/>
          <a:lstStyle/>
          <a:p>
            <a:pPr defTabSz="1218429"/>
            <a:fld id="{FCF4819C-023B-4311-8C6E-424A70B40DF1}" type="slidenum">
              <a:rPr lang="en-US" smtClean="0">
                <a:solidFill>
                  <a:srgbClr val="DDDDDD"/>
                </a:solidFill>
              </a:rPr>
              <a:pPr defTabSz="1218429"/>
              <a:t>23</a:t>
            </a:fld>
            <a:endParaRPr lang="en-US">
              <a:solidFill>
                <a:srgbClr val="DDDDDD"/>
              </a:solidFill>
            </a:endParaRPr>
          </a:p>
        </p:txBody>
      </p:sp>
      <p:sp>
        <p:nvSpPr>
          <p:cNvPr id="4" name="Rectangle 3"/>
          <p:cNvSpPr/>
          <p:nvPr/>
        </p:nvSpPr>
        <p:spPr>
          <a:xfrm>
            <a:off x="490202" y="1548254"/>
            <a:ext cx="12098673" cy="4955203"/>
          </a:xfrm>
          <a:prstGeom prst="rect">
            <a:avLst/>
          </a:prstGeom>
        </p:spPr>
        <p:txBody>
          <a:bodyPr wrap="square">
            <a:spAutoFit/>
          </a:bodyPr>
          <a:lstStyle/>
          <a:p>
            <a:r>
              <a:rPr lang="en-US" sz="3600" dirty="0">
                <a:solidFill>
                  <a:schemeClr val="tx2"/>
                </a:solidFill>
              </a:rPr>
              <a:t>Mobile Services Developer Portal </a:t>
            </a:r>
            <a:r>
              <a:rPr lang="en-US" sz="3600" dirty="0">
                <a:hlinkClick r:id="rId3"/>
              </a:rPr>
              <a:t>http://</a:t>
            </a:r>
            <a:r>
              <a:rPr lang="en-US" sz="3600" dirty="0" smtClean="0">
                <a:hlinkClick r:id="rId3"/>
              </a:rPr>
              <a:t>www.windowsazure.com/mobile</a:t>
            </a:r>
            <a:r>
              <a:rPr lang="en-US" sz="3600" dirty="0" smtClean="0"/>
              <a:t> </a:t>
            </a:r>
          </a:p>
          <a:p>
            <a:endParaRPr lang="en-US" sz="3200" dirty="0" smtClean="0"/>
          </a:p>
          <a:p>
            <a:r>
              <a:rPr lang="en-US" sz="3600" dirty="0">
                <a:solidFill>
                  <a:schemeClr val="tx2"/>
                </a:solidFill>
              </a:rPr>
              <a:t>API </a:t>
            </a:r>
            <a:r>
              <a:rPr lang="en-US" sz="3600" dirty="0" smtClean="0">
                <a:solidFill>
                  <a:schemeClr val="tx2"/>
                </a:solidFill>
              </a:rPr>
              <a:t>Reference</a:t>
            </a:r>
            <a:r>
              <a:rPr lang="en-US" sz="3600" dirty="0" smtClean="0"/>
              <a:t> </a:t>
            </a:r>
          </a:p>
          <a:p>
            <a:r>
              <a:rPr lang="en-US" sz="3600" dirty="0">
                <a:hlinkClick r:id="rId4"/>
              </a:rPr>
              <a:t>http://bit.ly/Q3Aq6G</a:t>
            </a:r>
            <a:r>
              <a:rPr lang="en-US" sz="3600" dirty="0"/>
              <a:t> </a:t>
            </a:r>
          </a:p>
          <a:p>
            <a:endParaRPr lang="en-US" sz="3200" dirty="0"/>
          </a:p>
          <a:p>
            <a:r>
              <a:rPr lang="en-US" sz="3600" dirty="0" err="1">
                <a:solidFill>
                  <a:schemeClr val="tx2"/>
                </a:solidFill>
              </a:rPr>
              <a:t>iOS</a:t>
            </a:r>
            <a:r>
              <a:rPr lang="en-US" sz="3600" dirty="0">
                <a:solidFill>
                  <a:schemeClr val="tx2"/>
                </a:solidFill>
              </a:rPr>
              <a:t> and Android </a:t>
            </a:r>
            <a:endParaRPr lang="en-US" sz="3600" dirty="0" smtClean="0">
              <a:solidFill>
                <a:schemeClr val="tx2"/>
              </a:solidFill>
            </a:endParaRPr>
          </a:p>
          <a:p>
            <a:r>
              <a:rPr lang="en-US" sz="3600" dirty="0" smtClean="0">
                <a:hlinkClick r:id="rId5"/>
              </a:rPr>
              <a:t>http</a:t>
            </a:r>
            <a:r>
              <a:rPr lang="en-US" sz="3600" dirty="0">
                <a:hlinkClick r:id="rId5"/>
              </a:rPr>
              <a:t>://chrisrisner.com</a:t>
            </a:r>
            <a:r>
              <a:rPr lang="en-US" sz="3600" dirty="0" smtClean="0">
                <a:hlinkClick r:id="rId5"/>
              </a:rPr>
              <a:t>/</a:t>
            </a:r>
            <a:r>
              <a:rPr lang="en-US" sz="3600" dirty="0" smtClean="0"/>
              <a:t> </a:t>
            </a:r>
          </a:p>
          <a:p>
            <a:pPr marL="342900" indent="-342900">
              <a:buFont typeface="Arial" pitchFamily="34" charset="0"/>
              <a:buChar char="•"/>
            </a:pPr>
            <a:endParaRPr lang="en-US" sz="3600" dirty="0"/>
          </a:p>
        </p:txBody>
      </p:sp>
    </p:spTree>
    <p:extLst>
      <p:ext uri="{BB962C8B-B14F-4D97-AF65-F5344CB8AC3E}">
        <p14:creationId xmlns:p14="http://schemas.microsoft.com/office/powerpoint/2010/main" val="27889995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09"/>
            <a:ext cx="8148320" cy="3447081"/>
          </a:xfrm>
        </p:spPr>
        <p:txBody>
          <a:bodyPr/>
          <a:lstStyle/>
          <a:p>
            <a:r>
              <a:rPr lang="en-US" sz="4000" dirty="0"/>
              <a:t>Windows Azure Mobile Services</a:t>
            </a:r>
          </a:p>
          <a:p>
            <a:r>
              <a:rPr lang="en-US" sz="4000" dirty="0">
                <a:latin typeface="MS Gothic" pitchFamily="49" charset="-128"/>
                <a:ea typeface="MS Gothic" pitchFamily="49" charset="-128"/>
              </a:rPr>
              <a:t>データ</a:t>
            </a:r>
          </a:p>
          <a:p>
            <a:r>
              <a:rPr lang="en-US" sz="4000" dirty="0">
                <a:latin typeface="MS Gothic" pitchFamily="49" charset="-128"/>
                <a:ea typeface="MS Gothic" pitchFamily="49" charset="-128"/>
              </a:rPr>
              <a:t>プッシュ通知</a:t>
            </a:r>
          </a:p>
          <a:p>
            <a:r>
              <a:rPr lang="en-US" sz="4000" dirty="0" err="1" smtClean="0">
                <a:latin typeface="MS Gothic" pitchFamily="49" charset="-128"/>
                <a:ea typeface="MS Gothic" pitchFamily="49" charset="-128"/>
              </a:rPr>
              <a:t>認証</a:t>
            </a:r>
            <a:endParaRPr lang="en-US" sz="4000" dirty="0" smtClean="0">
              <a:latin typeface="MS Gothic" pitchFamily="49" charset="-128"/>
              <a:ea typeface="MS Gothic" pitchFamily="49" charset="-128"/>
            </a:endParaRPr>
          </a:p>
          <a:p>
            <a:r>
              <a:rPr lang="en-US" sz="4000" dirty="0" smtClean="0">
                <a:latin typeface="MS Gothic" pitchFamily="49" charset="-128"/>
                <a:ea typeface="MS Gothic" pitchFamily="49" charset="-128"/>
              </a:rPr>
              <a:t>診断と拡張</a:t>
            </a:r>
            <a:endParaRPr lang="en-US" sz="4000" dirty="0">
              <a:latin typeface="MS Gothic" pitchFamily="49" charset="-128"/>
              <a:ea typeface="MS Gothic" pitchFamily="49" charset="-128"/>
            </a:endParaRPr>
          </a:p>
        </p:txBody>
      </p:sp>
      <p:sp>
        <p:nvSpPr>
          <p:cNvPr id="6" name="Text Placeholder 5"/>
          <p:cNvSpPr>
            <a:spLocks noGrp="1"/>
          </p:cNvSpPr>
          <p:nvPr>
            <p:ph type="body" sz="quarter" idx="11"/>
          </p:nvPr>
        </p:nvSpPr>
        <p:spPr/>
        <p:txBody>
          <a:bodyPr/>
          <a:lstStyle/>
          <a:p>
            <a:r>
              <a:rPr lang="en-US" dirty="0">
                <a:latin typeface="MS Gothic" pitchFamily="49" charset="-128"/>
                <a:ea typeface="MS Gothic" pitchFamily="49" charset="-128"/>
              </a:rPr>
              <a:t>議題</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a:t>Windows Azure Mobile Services </a:t>
            </a:r>
            <a:r>
              <a:rPr lang="en-US" sz="5300" dirty="0">
                <a:latin typeface="MS Gothic" pitchFamily="49" charset="-128"/>
                <a:ea typeface="MS Gothic" pitchFamily="49" charset="-128"/>
              </a:rPr>
              <a:t>とは</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rPr>
                <a:t>データ</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lnSpc>
                  <a:spcPts val="1500"/>
                </a:lnSpc>
                <a:defRPr/>
              </a:pPr>
              <a:endParaRPr lang="en-US" sz="2400" kern="0" dirty="0">
                <a:solidFill>
                  <a:sysClr val="windowText" lastClr="000000"/>
                </a:solidFill>
                <a:latin typeface="MS Gothic" pitchFamily="49" charset="-128"/>
                <a:ea typeface="MS Gothic" pitchFamily="49" charset="-128"/>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rPr>
              <a:t>通知</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err="1">
                  <a:gradFill flip="none" rotWithShape="1">
                    <a:gsLst>
                      <a:gs pos="0">
                        <a:srgbClr val="FFFFFF"/>
                      </a:gs>
                      <a:gs pos="100000">
                        <a:srgbClr val="FFFFFF"/>
                      </a:gs>
                    </a:gsLst>
                    <a:lin ang="5400000" scaled="0"/>
                    <a:tileRect/>
                  </a:gradFill>
                  <a:latin typeface="MS Gothic" pitchFamily="49" charset="-128"/>
                  <a:ea typeface="MS Gothic" pitchFamily="49" charset="-128"/>
                </a:rPr>
                <a:t>認証</a:t>
              </a:r>
              <a:endPar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lnSpc>
                  <a:spcPts val="1500"/>
                </a:lnSpc>
                <a:defRPr/>
              </a:pPr>
              <a:endParaRPr lang="en-US" sz="2400" kern="0">
                <a:solidFill>
                  <a:sysClr val="windowText" lastClr="000000"/>
                </a:solidFill>
                <a:latin typeface="MS Gothic" pitchFamily="49" charset="-128"/>
                <a:ea typeface="MS Gothic" pitchFamily="49" charset="-128"/>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err="1">
                  <a:gradFill flip="none" rotWithShape="1">
                    <a:gsLst>
                      <a:gs pos="0">
                        <a:srgbClr val="FFFFFF"/>
                      </a:gs>
                      <a:gs pos="100000">
                        <a:srgbClr val="FFFFFF"/>
                      </a:gs>
                    </a:gsLst>
                    <a:lin ang="5400000" scaled="0"/>
                    <a:tileRect/>
                  </a:gradFill>
                  <a:latin typeface="MS Gothic" pitchFamily="49" charset="-128"/>
                  <a:ea typeface="MS Gothic" pitchFamily="49" charset="-128"/>
                </a:rPr>
                <a:t>サーバ</a:t>
              </a:r>
              <a:r>
                <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rPr>
                <a:t>ー </a:t>
              </a:r>
              <a:r>
                <a:rPr lang="en-US" sz="1500" kern="0" dirty="0" smtClean="0">
                  <a:gradFill flip="none" rotWithShape="1">
                    <a:gsLst>
                      <a:gs pos="0">
                        <a:srgbClr val="FFFFFF"/>
                      </a:gs>
                      <a:gs pos="100000">
                        <a:srgbClr val="FFFFFF"/>
                      </a:gs>
                    </a:gsLst>
                    <a:lin ang="5400000" scaled="0"/>
                    <a:tileRect/>
                  </a:gradFill>
                  <a:latin typeface="MS Gothic" pitchFamily="49" charset="-128"/>
                  <a:ea typeface="MS Gothic" pitchFamily="49" charset="-128"/>
                </a:rPr>
                <a:t/>
              </a:r>
              <a:br>
                <a:rPr lang="en-US" sz="1500" kern="0" dirty="0" smtClean="0">
                  <a:gradFill flip="none" rotWithShape="1">
                    <a:gsLst>
                      <a:gs pos="0">
                        <a:srgbClr val="FFFFFF"/>
                      </a:gs>
                      <a:gs pos="100000">
                        <a:srgbClr val="FFFFFF"/>
                      </a:gs>
                    </a:gsLst>
                    <a:lin ang="5400000" scaled="0"/>
                    <a:tileRect/>
                  </a:gradFill>
                  <a:latin typeface="MS Gothic" pitchFamily="49" charset="-128"/>
                  <a:ea typeface="MS Gothic" pitchFamily="49" charset="-128"/>
                </a:rPr>
              </a:br>
              <a:r>
                <a:rPr lang="en-US" sz="1500" kern="0" dirty="0" err="1" smtClean="0">
                  <a:gradFill flip="none" rotWithShape="1">
                    <a:gsLst>
                      <a:gs pos="0">
                        <a:srgbClr val="FFFFFF"/>
                      </a:gs>
                      <a:gs pos="100000">
                        <a:srgbClr val="FFFFFF"/>
                      </a:gs>
                    </a:gsLst>
                    <a:lin ang="5400000" scaled="0"/>
                    <a:tileRect/>
                  </a:gradFill>
                  <a:latin typeface="MS Gothic" pitchFamily="49" charset="-128"/>
                  <a:ea typeface="MS Gothic" pitchFamily="49" charset="-128"/>
                </a:rPr>
                <a:t>ロジック</a:t>
              </a:r>
              <a:endPar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endParaRPr>
            </a:p>
          </p:txBody>
        </p:sp>
        <p:grpSp>
          <p:nvGrpSpPr>
            <p:cNvPr id="48" name="Group 47"/>
            <p:cNvGrpSpPr/>
            <p:nvPr/>
          </p:nvGrpSpPr>
          <p:grpSpPr bwMode="black">
            <a:xfrm>
              <a:off x="2405244" y="4859331"/>
              <a:ext cx="975049" cy="828286"/>
              <a:chOff x="5184775" y="102899"/>
              <a:chExt cx="1500188" cy="1220789"/>
            </a:xfrm>
            <a:grpFill/>
          </p:grpSpPr>
          <p:sp>
            <p:nvSpPr>
              <p:cNvPr id="49" name="Freeform 86"/>
              <p:cNvSpPr>
                <a:spLocks noEditPoints="1"/>
              </p:cNvSpPr>
              <p:nvPr/>
            </p:nvSpPr>
            <p:spPr bwMode="black">
              <a:xfrm>
                <a:off x="5184775" y="221963"/>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lnSpc>
                    <a:spcPts val="1500"/>
                  </a:lnSpc>
                  <a:defRPr/>
                </a:pPr>
                <a:endParaRPr lang="en-US" sz="1600" kern="0">
                  <a:solidFill>
                    <a:sysClr val="windowText" lastClr="000000"/>
                  </a:solidFill>
                  <a:latin typeface="MS Gothic" pitchFamily="49" charset="-128"/>
                  <a:ea typeface="MS Gothic" pitchFamily="49" charset="-128"/>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lnSpc>
                    <a:spcPts val="1500"/>
                  </a:lnSpc>
                  <a:defRPr/>
                </a:pPr>
                <a:endParaRPr lang="en-US" sz="1600" kern="0">
                  <a:solidFill>
                    <a:sysClr val="windowText" lastClr="000000"/>
                  </a:solidFill>
                  <a:latin typeface="MS Gothic" pitchFamily="49" charset="-128"/>
                  <a:ea typeface="MS Gothic" pitchFamily="49" charset="-128"/>
                </a:endParaRPr>
              </a:p>
            </p:txBody>
          </p:sp>
          <p:sp>
            <p:nvSpPr>
              <p:cNvPr id="51" name="Freeform 88"/>
              <p:cNvSpPr>
                <a:spLocks noEditPoints="1"/>
              </p:cNvSpPr>
              <p:nvPr/>
            </p:nvSpPr>
            <p:spPr bwMode="black">
              <a:xfrm>
                <a:off x="6129338" y="102899"/>
                <a:ext cx="555625" cy="59848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lnSpc>
                    <a:spcPts val="1500"/>
                  </a:lnSpc>
                  <a:defRPr/>
                </a:pPr>
                <a:endParaRPr lang="en-US" sz="1600" kern="0">
                  <a:solidFill>
                    <a:sysClr val="windowText" lastClr="000000"/>
                  </a:solidFill>
                  <a:latin typeface="MS Gothic" pitchFamily="49" charset="-128"/>
                  <a:ea typeface="MS Gothic" pitchFamily="49" charset="-128"/>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rPr>
                <a:t>拡張</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latin typeface="MS Gothic" pitchFamily="49" charset="-128"/>
                  <a:ea typeface="MS Gothic" pitchFamily="49" charset="-128"/>
                </a:rPr>
                <a:t>ログ</a:t>
              </a:r>
              <a:endPar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ts val="1500"/>
                  </a:lnSpc>
                  <a:spcBef>
                    <a:spcPct val="0"/>
                  </a:spcBef>
                  <a:spcAft>
                    <a:spcPct val="0"/>
                  </a:spcAft>
                </a:pPr>
                <a:endParaRPr lang="en-US" sz="2200" dirty="0" smtClean="0">
                  <a:gradFill>
                    <a:gsLst>
                      <a:gs pos="0">
                        <a:srgbClr val="FFFFFF"/>
                      </a:gs>
                      <a:gs pos="100000">
                        <a:srgbClr val="FFFFFF"/>
                      </a:gs>
                    </a:gsLst>
                    <a:lin ang="5400000" scaled="0"/>
                  </a:gradFill>
                  <a:latin typeface="MS Gothic" pitchFamily="49" charset="-128"/>
                  <a:ea typeface="MS Gothic" pitchFamily="49" charset="-128"/>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lnSpc>
                  <a:spcPts val="1500"/>
                </a:lnSpc>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latin typeface="MS Gothic" pitchFamily="49" charset="-128"/>
                  <a:ea typeface="MS Gothic" pitchFamily="49" charset="-128"/>
                </a:rPr>
                <a:t>診断</a:t>
              </a:r>
              <a:endParaRPr lang="en-US" sz="1500" kern="0" dirty="0">
                <a:gradFill flip="none" rotWithShape="1">
                  <a:gsLst>
                    <a:gs pos="0">
                      <a:srgbClr val="FFFFFF"/>
                    </a:gs>
                    <a:gs pos="100000">
                      <a:srgbClr val="FFFFFF"/>
                    </a:gs>
                  </a:gsLst>
                  <a:lin ang="5400000" scaled="0"/>
                  <a:tileRect/>
                </a:gradFill>
                <a:latin typeface="MS Gothic" pitchFamily="49" charset="-128"/>
                <a:ea typeface="MS Gothic" pitchFamily="49" charset="-128"/>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62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p>
            <a:r>
              <a:rPr lang="en-US" dirty="0" smtClean="0">
                <a:latin typeface="MS Gothic" pitchFamily="49" charset="-128"/>
                <a:ea typeface="MS Gothic" pitchFamily="49" charset="-128"/>
              </a:rPr>
              <a:t>主なシナリオ</a:t>
            </a:r>
            <a:endParaRPr lang="en-US" dirty="0">
              <a:latin typeface="MS Gothic" pitchFamily="49" charset="-128"/>
              <a:ea typeface="MS Gothic" pitchFamily="49" charset="-128"/>
            </a:endParaRPr>
          </a:p>
        </p:txBody>
      </p:sp>
      <p:sp>
        <p:nvSpPr>
          <p:cNvPr id="3" name="TextBox 2"/>
          <p:cNvSpPr txBox="1"/>
          <p:nvPr/>
        </p:nvSpPr>
        <p:spPr>
          <a:xfrm>
            <a:off x="505328" y="1203159"/>
            <a:ext cx="10996862" cy="387799"/>
          </a:xfrm>
          <a:prstGeom prst="rect">
            <a:avLst/>
          </a:prstGeom>
          <a:noFill/>
        </p:spPr>
        <p:txBody>
          <a:bodyPr wrap="square" lIns="0" tIns="0" rIns="0" bIns="0" rtlCol="0">
            <a:spAutoFit/>
          </a:bodyPr>
          <a:lstStyle/>
          <a:p>
            <a:pPr defTabSz="914325">
              <a:lnSpc>
                <a:spcPct val="90000"/>
              </a:lnSpc>
              <a:spcBef>
                <a:spcPct val="20000"/>
              </a:spcBef>
              <a:buSzPct val="80000"/>
            </a:pPr>
            <a:r>
              <a:rPr lang="en-US" sz="2800" dirty="0">
                <a:solidFill>
                  <a:srgbClr val="00AEEF"/>
                </a:solidFill>
              </a:rPr>
              <a:t>Windows Azure Mobile Services </a:t>
            </a:r>
            <a:r>
              <a:rPr lang="en-US" sz="2800" dirty="0">
                <a:solidFill>
                  <a:srgbClr val="00AEEF"/>
                </a:solidFill>
                <a:latin typeface="MS Gothic" pitchFamily="49" charset="-128"/>
                <a:ea typeface="MS Gothic" pitchFamily="49" charset="-128"/>
              </a:rPr>
              <a:t>は次の場合に最適です。</a:t>
            </a:r>
          </a:p>
        </p:txBody>
      </p:sp>
      <p:sp>
        <p:nvSpPr>
          <p:cNvPr id="45" name="Rounded Rectangle 44"/>
          <p:cNvSpPr/>
          <p:nvPr/>
        </p:nvSpPr>
        <p:spPr bwMode="auto">
          <a:xfrm>
            <a:off x="505327" y="1740411"/>
            <a:ext cx="10828419" cy="1366595"/>
          </a:xfrm>
          <a:prstGeom prst="roundRect">
            <a:avLst>
              <a:gd name="adj" fmla="val 0"/>
            </a:avLst>
          </a:prstGeom>
          <a:solidFill>
            <a:schemeClr val="accent2"/>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MS Gothic" pitchFamily="49" charset="-128"/>
                <a:ea typeface="MS Gothic" pitchFamily="49" charset="-128"/>
              </a:rPr>
              <a:t>最新のモバイル アプリ</a:t>
            </a:r>
          </a:p>
          <a:p>
            <a:pPr marL="3175" defTabSz="914221">
              <a:lnSpc>
                <a:spcPct val="90000"/>
              </a:lnSpc>
              <a:spcAft>
                <a:spcPts val="900"/>
              </a:spcAft>
              <a:buSzPct val="80000"/>
            </a:pPr>
            <a:r>
              <a:rPr lang="en-US" sz="2000" spc="-43" dirty="0">
                <a:solidFill>
                  <a:srgbClr val="FFFFFF">
                    <a:alpha val="99000"/>
                  </a:srgbClr>
                </a:solidFill>
                <a:latin typeface="MS Gothic" pitchFamily="49" charset="-128"/>
                <a:ea typeface="MS Gothic" pitchFamily="49" charset="-128"/>
              </a:rPr>
              <a:t>ユーザー認証、プッシュ通知、構造化ストレージなど、一般的なタスクの繰り返しに関連した摩擦を減らします。</a:t>
            </a:r>
          </a:p>
        </p:txBody>
      </p:sp>
      <p:sp>
        <p:nvSpPr>
          <p:cNvPr id="48" name="Rounded Rectangle 47"/>
          <p:cNvSpPr/>
          <p:nvPr/>
        </p:nvSpPr>
        <p:spPr bwMode="auto">
          <a:xfrm>
            <a:off x="505327" y="3335638"/>
            <a:ext cx="10828419" cy="1366595"/>
          </a:xfrm>
          <a:prstGeom prst="roundRect">
            <a:avLst>
              <a:gd name="adj" fmla="val 0"/>
            </a:avLst>
          </a:prstGeom>
          <a:solidFill>
            <a:schemeClr val="accent1"/>
          </a:solidFill>
          <a:ln w="9525" cap="flat" cmpd="sng" algn="ctr">
            <a:noFill/>
            <a:prstDash val="solid"/>
          </a:ln>
          <a:effectLst/>
        </p:spPr>
        <p:txBody>
          <a:bodyPr lIns="76176" tIns="38088" rIns="76176" bIns="38088" rtlCol="0" anchor="t" anchorCtr="0"/>
          <a:lstStyle/>
          <a:p>
            <a:pPr marL="3175" defTabSz="914325">
              <a:spcAft>
                <a:spcPts val="900"/>
              </a:spcAft>
              <a:buSzPct val="80000"/>
            </a:pPr>
            <a:r>
              <a:rPr lang="en-US" sz="3600" spc="-83" dirty="0">
                <a:solidFill>
                  <a:srgbClr val="FFFFFF">
                    <a:alpha val="99000"/>
                  </a:srgbClr>
                </a:solidFill>
                <a:latin typeface="MS Gothic" pitchFamily="49" charset="-128"/>
                <a:ea typeface="MS Gothic" pitchFamily="49" charset="-128"/>
              </a:rPr>
              <a:t>迅速な開発</a:t>
            </a:r>
          </a:p>
          <a:p>
            <a:pPr marL="3175" defTabSz="914221">
              <a:lnSpc>
                <a:spcPct val="90000"/>
              </a:lnSpc>
              <a:spcAft>
                <a:spcPts val="900"/>
              </a:spcAft>
              <a:buSzPct val="80000"/>
            </a:pPr>
            <a:r>
              <a:rPr lang="en-US" sz="2000" spc="-43" dirty="0">
                <a:solidFill>
                  <a:srgbClr val="FFFFFF">
                    <a:alpha val="99000"/>
                  </a:srgbClr>
                </a:solidFill>
                <a:latin typeface="MS Gothic" pitchFamily="49" charset="-128"/>
                <a:ea typeface="MS Gothic" pitchFamily="49" charset="-128"/>
              </a:rPr>
              <a:t>時は金なり。</a:t>
            </a:r>
            <a:r>
              <a:rPr lang="en-US" sz="2000" spc="-43" dirty="0">
                <a:solidFill>
                  <a:srgbClr val="FFFFFF">
                    <a:alpha val="99000"/>
                  </a:srgbClr>
                </a:solidFill>
              </a:rPr>
              <a:t>Mobile Services </a:t>
            </a:r>
            <a:r>
              <a:rPr lang="en-US" sz="2000" spc="-43" dirty="0">
                <a:solidFill>
                  <a:srgbClr val="FFFFFF">
                    <a:alpha val="99000"/>
                  </a:srgbClr>
                </a:solidFill>
                <a:latin typeface="MS Gothic" pitchFamily="49" charset="-128"/>
                <a:ea typeface="MS Gothic" pitchFamily="49" charset="-128"/>
              </a:rPr>
              <a:t>を使用して 5 分足らずで単純で安全なバックエンドを構成するとすぐにアプリが稼働します。</a:t>
            </a:r>
          </a:p>
        </p:txBody>
      </p:sp>
      <p:sp>
        <p:nvSpPr>
          <p:cNvPr id="49" name="Rounded Rectangle 48"/>
          <p:cNvSpPr/>
          <p:nvPr/>
        </p:nvSpPr>
        <p:spPr bwMode="auto">
          <a:xfrm>
            <a:off x="505327" y="4927329"/>
            <a:ext cx="10828419" cy="1363075"/>
          </a:xfrm>
          <a:prstGeom prst="roundRect">
            <a:avLst>
              <a:gd name="adj" fmla="val 0"/>
            </a:avLst>
          </a:prstGeom>
          <a:solidFill>
            <a:schemeClr val="accent4"/>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MS Gothic" pitchFamily="49" charset="-128"/>
                <a:ea typeface="MS Gothic" pitchFamily="49" charset="-128"/>
              </a:rPr>
              <a:t>構造化データが必要なアプリ</a:t>
            </a:r>
          </a:p>
          <a:p>
            <a:pPr marL="3175" defTabSz="914221">
              <a:lnSpc>
                <a:spcPct val="90000"/>
              </a:lnSpc>
              <a:spcAft>
                <a:spcPts val="900"/>
              </a:spcAft>
              <a:buSzPct val="80000"/>
            </a:pPr>
            <a:r>
              <a:rPr lang="en-US" sz="2000" spc="-43" dirty="0">
                <a:solidFill>
                  <a:srgbClr val="FFFFFF">
                    <a:alpha val="99000"/>
                  </a:srgbClr>
                </a:solidFill>
                <a:latin typeface="MS Gothic" pitchFamily="49" charset="-128"/>
                <a:ea typeface="MS Gothic" pitchFamily="49" charset="-128"/>
              </a:rPr>
              <a:t>データ管理を簡単にするための </a:t>
            </a:r>
            <a:r>
              <a:rPr lang="en-US" sz="2000" spc="-43" dirty="0">
                <a:solidFill>
                  <a:srgbClr val="FFFFFF">
                    <a:alpha val="99000"/>
                  </a:srgbClr>
                </a:solidFill>
              </a:rPr>
              <a:t>Windows Azure SQL </a:t>
            </a:r>
            <a:r>
              <a:rPr lang="en-US" sz="2000" spc="-43" dirty="0">
                <a:solidFill>
                  <a:srgbClr val="FFFFFF">
                    <a:alpha val="99000"/>
                  </a:srgbClr>
                </a:solidFill>
                <a:latin typeface="MS Gothic" pitchFamily="49" charset="-128"/>
                <a:ea typeface="MS Gothic" pitchFamily="49" charset="-128"/>
              </a:rPr>
              <a:t>データベースと動的に作成されたテーブルにシームレスに接続します。簡単にアクセス許可を設定および管理できます。</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400" dirty="0">
                <a:latin typeface="MS Gothic" pitchFamily="49" charset="-128"/>
                <a:ea typeface="MS Gothic" pitchFamily="49" charset="-128"/>
              </a:rPr>
              <a:t>はじめに</a:t>
            </a:r>
            <a:r>
              <a:rPr sz="6700" dirty="0">
                <a:latin typeface="MS Gothic" pitchFamily="49" charset="-128"/>
                <a:ea typeface="MS Gothic" pitchFamily="49" charset="-128"/>
              </a:rPr>
              <a:t/>
            </a:r>
            <a:br>
              <a:rPr sz="6700" dirty="0">
                <a:latin typeface="MS Gothic" pitchFamily="49" charset="-128"/>
                <a:ea typeface="MS Gothic" pitchFamily="49" charset="-128"/>
              </a:rPr>
            </a:br>
            <a:r>
              <a:rPr lang="en-US" sz="6700" dirty="0">
                <a:latin typeface="MS Gothic" pitchFamily="49" charset="-128"/>
                <a:ea typeface="MS Gothic" pitchFamily="49" charset="-128"/>
              </a:rPr>
              <a:t>	</a:t>
            </a:r>
            <a:r>
              <a:rPr lang="en-US" sz="3700" dirty="0">
                <a:latin typeface="MS Gothic" pitchFamily="49" charset="-128"/>
                <a:ea typeface="MS Gothic" pitchFamily="49" charset="-128"/>
              </a:rPr>
              <a:t>簡単なモバイル アプリ用バックエンド</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latin typeface="MS Gothic" pitchFamily="49" charset="-128"/>
                  <a:ea typeface="MS Gothic" pitchFamily="49" charset="-128"/>
                </a:rPr>
                <a:t>デモ</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S Gothic" pitchFamily="49" charset="-128"/>
                <a:ea typeface="MS Gothic" pitchFamily="49" charset="-128"/>
              </a:rPr>
              <a:t>構造化ストレージ</a:t>
            </a:r>
            <a:endParaRPr lang="en-US" dirty="0">
              <a:latin typeface="MS Gothic" pitchFamily="49" charset="-128"/>
              <a:ea typeface="MS Gothic" pitchFamily="49" charset="-128"/>
            </a:endParaRPr>
          </a:p>
        </p:txBody>
      </p:sp>
      <p:sp>
        <p:nvSpPr>
          <p:cNvPr id="3" name="Text Placeholder 2"/>
          <p:cNvSpPr>
            <a:spLocks noGrp="1"/>
          </p:cNvSpPr>
          <p:nvPr>
            <p:ph type="body" sz="quarter" idx="10"/>
          </p:nvPr>
        </p:nvSpPr>
        <p:spPr>
          <a:xfrm>
            <a:off x="519113" y="1104898"/>
            <a:ext cx="11669712" cy="8466933"/>
          </a:xfrm>
        </p:spPr>
        <p:txBody>
          <a:bodyPr/>
          <a:lstStyle/>
          <a:p>
            <a:pPr>
              <a:spcAft>
                <a:spcPts val="600"/>
              </a:spcAft>
            </a:pPr>
            <a:r>
              <a:rPr lang="en-US" spc="-71" dirty="0">
                <a:gradFill>
                  <a:gsLst>
                    <a:gs pos="2917">
                      <a:schemeClr val="tx1"/>
                    </a:gs>
                    <a:gs pos="30000">
                      <a:schemeClr val="tx1"/>
                    </a:gs>
                  </a:gsLst>
                  <a:lin ang="5400000" scaled="0"/>
                </a:gradFill>
              </a:rPr>
              <a:t>SQL </a:t>
            </a:r>
            <a:r>
              <a:rPr lang="en-US" spc="-71" dirty="0">
                <a:gradFill>
                  <a:gsLst>
                    <a:gs pos="2917">
                      <a:schemeClr val="tx1"/>
                    </a:gs>
                    <a:gs pos="30000">
                      <a:schemeClr val="tx1"/>
                    </a:gs>
                  </a:gsLst>
                  <a:lin ang="5400000" scaled="0"/>
                </a:gradFill>
                <a:latin typeface="MS Gothic" pitchFamily="49" charset="-128"/>
                <a:ea typeface="MS Gothic" pitchFamily="49" charset="-128"/>
              </a:rPr>
              <a:t>データベースを使用した構造化ストレージ</a:t>
            </a:r>
          </a:p>
          <a:p>
            <a:pPr>
              <a:spcAft>
                <a:spcPts val="600"/>
              </a:spcAft>
            </a:pPr>
            <a:r>
              <a:rPr lang="en-US" spc="-71" dirty="0" smtClean="0">
                <a:gradFill>
                  <a:gsLst>
                    <a:gs pos="2917">
                      <a:schemeClr val="tx1"/>
                    </a:gs>
                    <a:gs pos="30000">
                      <a:schemeClr val="tx1"/>
                    </a:gs>
                  </a:gsLst>
                  <a:lin ang="5400000" scaled="0"/>
                </a:gradFill>
              </a:rPr>
              <a:t>1 </a:t>
            </a:r>
            <a:r>
              <a:rPr lang="en-US" spc="-71" dirty="0" smtClean="0">
                <a:gradFill>
                  <a:gsLst>
                    <a:gs pos="2917">
                      <a:schemeClr val="tx1"/>
                    </a:gs>
                    <a:gs pos="30000">
                      <a:schemeClr val="tx1"/>
                    </a:gs>
                  </a:gsLst>
                  <a:lin ang="5400000" scaled="0"/>
                </a:gradFill>
                <a:latin typeface="MS Gothic" pitchFamily="49" charset="-128"/>
                <a:ea typeface="MS Gothic" pitchFamily="49" charset="-128"/>
              </a:rPr>
              <a:t>つのデータベースを使用している場合はアプリをスキーマ別に区分</a:t>
            </a:r>
          </a:p>
          <a:p>
            <a:pPr>
              <a:spcAft>
                <a:spcPts val="600"/>
              </a:spcAft>
            </a:pPr>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AppX.</a:t>
            </a:r>
            <a:r>
              <a:rPr lang="en-US" sz="2800" spc="-71" dirty="0" err="1" smtClean="0">
                <a:gradFill>
                  <a:gsLst>
                    <a:gs pos="2917">
                      <a:schemeClr val="tx1"/>
                    </a:gs>
                    <a:gs pos="30000">
                      <a:schemeClr val="tx1"/>
                    </a:gs>
                  </a:gsLst>
                  <a:lin ang="5400000" scaled="0"/>
                </a:gradFill>
              </a:rPr>
              <a:t>Todoitem</a:t>
            </a:r>
            <a:endParaRPr lang="en-US" sz="2800" spc="-71" dirty="0" smtClean="0">
              <a:gradFill>
                <a:gsLst>
                  <a:gs pos="2917">
                    <a:schemeClr val="tx1"/>
                  </a:gs>
                  <a:gs pos="30000">
                    <a:schemeClr val="tx1"/>
                  </a:gs>
                </a:gsLst>
                <a:lin ang="5400000" scaled="0"/>
              </a:gradFill>
            </a:endParaRPr>
          </a:p>
          <a:p>
            <a:pPr>
              <a:spcAft>
                <a:spcPts val="600"/>
              </a:spcAft>
            </a:pPr>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AppY.</a:t>
            </a:r>
            <a:r>
              <a:rPr lang="en-US" sz="2800" spc="-71" dirty="0" err="1" smtClean="0">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pPr>
              <a:spcAft>
                <a:spcPts val="600"/>
              </a:spcAft>
            </a:pPr>
            <a:r>
              <a:rPr lang="en-US" spc="-71" dirty="0" smtClean="0">
                <a:gradFill>
                  <a:gsLst>
                    <a:gs pos="2917">
                      <a:schemeClr val="tx1"/>
                    </a:gs>
                    <a:gs pos="30000">
                      <a:schemeClr val="tx1"/>
                    </a:gs>
                  </a:gsLst>
                  <a:lin ang="5400000" scaled="0"/>
                </a:gradFill>
                <a:latin typeface="MS Gothic" pitchFamily="49" charset="-128"/>
                <a:ea typeface="MS Gothic" pitchFamily="49" charset="-128"/>
              </a:rPr>
              <a:t>データの管理場所</a:t>
            </a:r>
          </a:p>
          <a:p>
            <a:pPr>
              <a:spcAft>
                <a:spcPts val="600"/>
              </a:spcAft>
            </a:pPr>
            <a:r>
              <a:rPr lang="en-US" sz="2800" spc="-71" dirty="0" smtClean="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latin typeface="MS Gothic" pitchFamily="49" charset="-128"/>
                <a:ea typeface="MS Gothic" pitchFamily="49" charset="-128"/>
              </a:rPr>
              <a:t>ポータル</a:t>
            </a:r>
          </a:p>
          <a:p>
            <a:pPr>
              <a:spcAft>
                <a:spcPts val="600"/>
              </a:spcAft>
            </a:pPr>
            <a:r>
              <a:rPr lang="en-US" sz="2800" spc="-71" dirty="0">
                <a:gradFill>
                  <a:gsLst>
                    <a:gs pos="2917">
                      <a:schemeClr val="tx1"/>
                    </a:gs>
                    <a:gs pos="30000">
                      <a:schemeClr val="tx1"/>
                    </a:gs>
                  </a:gsLst>
                  <a:lin ang="5400000" scaled="0"/>
                </a:gradFill>
              </a:rPr>
              <a:t>	SQL </a:t>
            </a:r>
            <a:r>
              <a:rPr lang="en-US" sz="2800" spc="-71" dirty="0">
                <a:gradFill>
                  <a:gsLst>
                    <a:gs pos="2917">
                      <a:schemeClr val="tx1"/>
                    </a:gs>
                    <a:gs pos="30000">
                      <a:schemeClr val="tx1"/>
                    </a:gs>
                  </a:gsLst>
                  <a:lin ang="5400000" scaled="0"/>
                </a:gradFill>
                <a:latin typeface="MS Gothic" pitchFamily="49" charset="-128"/>
                <a:ea typeface="MS Gothic" pitchFamily="49" charset="-128"/>
              </a:rPr>
              <a:t>ポータル</a:t>
            </a:r>
          </a:p>
          <a:p>
            <a:pPr>
              <a:spcAft>
                <a:spcPts val="600"/>
              </a:spcAft>
            </a:pPr>
            <a:r>
              <a:rPr lang="en-US" sz="2800" spc="-71" dirty="0">
                <a:gradFill>
                  <a:gsLst>
                    <a:gs pos="2917">
                      <a:schemeClr val="tx1"/>
                    </a:gs>
                    <a:gs pos="30000">
                      <a:schemeClr val="tx1"/>
                    </a:gs>
                  </a:gsLst>
                  <a:lin ang="5400000" scaled="0"/>
                </a:gradFill>
              </a:rPr>
              <a:t>	SQL Management Studio</a:t>
            </a:r>
          </a:p>
          <a:p>
            <a:pPr>
              <a:spcAft>
                <a:spcPts val="600"/>
              </a:spcAft>
            </a:pPr>
            <a:r>
              <a:rPr lang="en-US" sz="2800" spc="-71" dirty="0">
                <a:gradFill>
                  <a:gsLst>
                    <a:gs pos="2917">
                      <a:schemeClr val="tx1"/>
                    </a:gs>
                    <a:gs pos="30000">
                      <a:schemeClr val="tx1"/>
                    </a:gs>
                  </a:gsLst>
                  <a:lin ang="5400000" scaled="0"/>
                </a:gradFill>
              </a:rPr>
              <a:t>	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S Gothic" pitchFamily="49" charset="-128"/>
                <a:ea typeface="MS Gothic" pitchFamily="49" charset="-128"/>
              </a:rPr>
              <a:t>サーバー ロジック</a:t>
            </a:r>
            <a:endParaRPr lang="en-US" dirty="0">
              <a:latin typeface="MS Gothic" pitchFamily="49" charset="-128"/>
              <a:ea typeface="MS Gothic" pitchFamily="49" charset="-128"/>
            </a:endParaRPr>
          </a:p>
        </p:txBody>
      </p:sp>
      <p:sp>
        <p:nvSpPr>
          <p:cNvPr id="3" name="Text Placeholder 2"/>
          <p:cNvSpPr>
            <a:spLocks noGrp="1"/>
          </p:cNvSpPr>
          <p:nvPr>
            <p:ph type="body" sz="quarter" idx="10"/>
          </p:nvPr>
        </p:nvSpPr>
        <p:spPr>
          <a:xfrm>
            <a:off x="519113" y="1447801"/>
            <a:ext cx="11451214" cy="6463308"/>
          </a:xfrm>
        </p:spPr>
        <p:txBody>
          <a:bodyPr/>
          <a:lstStyle/>
          <a:p>
            <a:r>
              <a:rPr lang="en-US" spc="-71" dirty="0" smtClean="0">
                <a:gradFill>
                  <a:gsLst>
                    <a:gs pos="2917">
                      <a:schemeClr val="tx1"/>
                    </a:gs>
                    <a:gs pos="30000">
                      <a:schemeClr val="tx1"/>
                    </a:gs>
                  </a:gsLst>
                  <a:lin ang="5400000" scaled="0"/>
                </a:gradFill>
                <a:latin typeface="MS Gothic" pitchFamily="49" charset="-128"/>
                <a:ea typeface="MS Gothic" pitchFamily="49" charset="-128"/>
              </a:rPr>
              <a:t>ストレージ用に生成された自動サービス </a:t>
            </a:r>
            <a:r>
              <a:rPr lang="en-US" spc="-71" dirty="0" smtClean="0">
                <a:gradFill>
                  <a:gsLst>
                    <a:gs pos="2917">
                      <a:schemeClr val="tx1"/>
                    </a:gs>
                    <a:gs pos="30000">
                      <a:schemeClr val="tx1"/>
                    </a:gs>
                  </a:gsLst>
                  <a:lin ang="5400000" scaled="0"/>
                </a:gradFill>
              </a:rPr>
              <a:t>REST API</a:t>
            </a:r>
          </a:p>
          <a:p>
            <a:r>
              <a:rPr lang="en-US" spc="-71" dirty="0">
                <a:gradFill>
                  <a:gsLst>
                    <a:gs pos="2917">
                      <a:schemeClr val="tx1"/>
                    </a:gs>
                    <a:gs pos="30000">
                      <a:schemeClr val="tx1"/>
                    </a:gs>
                  </a:gsLst>
                  <a:lin ang="5400000" scaled="0"/>
                </a:gradFill>
                <a:latin typeface="MS Gothic" pitchFamily="49" charset="-128"/>
                <a:ea typeface="MS Gothic" pitchFamily="49" charset="-128"/>
              </a:rPr>
              <a:t>動的スキーマのオン</a:t>
            </a:r>
            <a:r>
              <a:rPr lang="en-US" spc="-71" dirty="0">
                <a:gradFill>
                  <a:gsLst>
                    <a:gs pos="2917">
                      <a:schemeClr val="tx1"/>
                    </a:gs>
                    <a:gs pos="30000">
                      <a:schemeClr val="tx1"/>
                    </a:gs>
                  </a:gsLst>
                  <a:lin ang="5400000" scaled="0"/>
                </a:gradFill>
              </a:rPr>
              <a:t>/</a:t>
            </a:r>
            <a:r>
              <a:rPr lang="en-US" spc="-71" dirty="0">
                <a:gradFill>
                  <a:gsLst>
                    <a:gs pos="2917">
                      <a:schemeClr val="tx1"/>
                    </a:gs>
                    <a:gs pos="30000">
                      <a:schemeClr val="tx1"/>
                    </a:gs>
                  </a:gsLst>
                  <a:lin ang="5400000" scaled="0"/>
                </a:gradFill>
                <a:latin typeface="MS Gothic" pitchFamily="49" charset="-128"/>
                <a:ea typeface="MS Gothic" pitchFamily="49" charset="-128"/>
              </a:rPr>
              <a:t>オフ</a:t>
            </a:r>
          </a:p>
          <a:p>
            <a:r>
              <a:rPr lang="en-US" spc="-71" dirty="0">
                <a:gradFill>
                  <a:gsLst>
                    <a:gs pos="2917">
                      <a:schemeClr val="tx1"/>
                    </a:gs>
                    <a:gs pos="30000">
                      <a:schemeClr val="tx1"/>
                    </a:gs>
                  </a:gsLst>
                  <a:lin ang="5400000" scaled="0"/>
                </a:gradFill>
              </a:rPr>
              <a:t>CRUD </a:t>
            </a:r>
            <a:r>
              <a:rPr lang="en-US" spc="-71" dirty="0" err="1">
                <a:gradFill>
                  <a:gsLst>
                    <a:gs pos="2917">
                      <a:schemeClr val="tx1"/>
                    </a:gs>
                    <a:gs pos="30000">
                      <a:schemeClr val="tx1"/>
                    </a:gs>
                  </a:gsLst>
                  <a:lin ang="5400000" scaled="0"/>
                </a:gradFill>
                <a:latin typeface="MS Gothic" pitchFamily="49" charset="-128"/>
                <a:ea typeface="MS Gothic" pitchFamily="49" charset="-128"/>
              </a:rPr>
              <a:t>操作パイプラインを遮断するサーバ</a:t>
            </a:r>
            <a:r>
              <a:rPr lang="en-US" spc="-71" dirty="0">
                <a:gradFill>
                  <a:gsLst>
                    <a:gs pos="2917">
                      <a:schemeClr val="tx1"/>
                    </a:gs>
                    <a:gs pos="30000">
                      <a:schemeClr val="tx1"/>
                    </a:gs>
                  </a:gsLst>
                  <a:lin ang="5400000" scaled="0"/>
                </a:gradFill>
                <a:latin typeface="MS Gothic" pitchFamily="49" charset="-128"/>
                <a:ea typeface="MS Gothic" pitchFamily="49" charset="-128"/>
              </a:rPr>
              <a:t>ー </a:t>
            </a:r>
            <a:r>
              <a:rPr lang="en-US" spc="-71" dirty="0" smtClean="0">
                <a:gradFill>
                  <a:gsLst>
                    <a:gs pos="2917">
                      <a:schemeClr val="tx1"/>
                    </a:gs>
                    <a:gs pos="30000">
                      <a:schemeClr val="tx1"/>
                    </a:gs>
                  </a:gsLst>
                  <a:lin ang="5400000" scaled="0"/>
                </a:gradFill>
                <a:latin typeface="MS Gothic" pitchFamily="49" charset="-128"/>
                <a:ea typeface="MS Gothic" pitchFamily="49" charset="-128"/>
              </a:rPr>
              <a:t/>
            </a:r>
            <a:br>
              <a:rPr lang="en-US" spc="-71" dirty="0" smtClean="0">
                <a:gradFill>
                  <a:gsLst>
                    <a:gs pos="2917">
                      <a:schemeClr val="tx1"/>
                    </a:gs>
                    <a:gs pos="30000">
                      <a:schemeClr val="tx1"/>
                    </a:gs>
                  </a:gsLst>
                  <a:lin ang="5400000" scaled="0"/>
                </a:gradFill>
                <a:latin typeface="MS Gothic" pitchFamily="49" charset="-128"/>
                <a:ea typeface="MS Gothic" pitchFamily="49" charset="-128"/>
              </a:rPr>
            </a:br>
            <a:r>
              <a:rPr lang="en-US" spc="-71" dirty="0" err="1" smtClean="0">
                <a:gradFill>
                  <a:gsLst>
                    <a:gs pos="2917">
                      <a:schemeClr val="tx1"/>
                    </a:gs>
                    <a:gs pos="30000">
                      <a:schemeClr val="tx1"/>
                    </a:gs>
                  </a:gsLst>
                  <a:lin ang="5400000" scaled="0"/>
                </a:gradFill>
                <a:latin typeface="MS Gothic" pitchFamily="49" charset="-128"/>
                <a:ea typeface="MS Gothic" pitchFamily="49" charset="-128"/>
              </a:rPr>
              <a:t>ロジックを記述する機能</a:t>
            </a:r>
            <a:endParaRPr lang="en-US" spc="-71" dirty="0">
              <a:gradFill>
                <a:gsLst>
                  <a:gs pos="2917">
                    <a:schemeClr val="tx1"/>
                  </a:gs>
                  <a:gs pos="30000">
                    <a:schemeClr val="tx1"/>
                  </a:gs>
                </a:gsLst>
                <a:lin ang="5400000" scaled="0"/>
              </a:gradFill>
              <a:latin typeface="MS Gothic" pitchFamily="49" charset="-128"/>
              <a:ea typeface="MS Gothic" pitchFamily="49" charset="-128"/>
            </a:endParaRPr>
          </a:p>
          <a:p>
            <a:r>
              <a:rPr lang="en-US" spc="-71" dirty="0" smtClean="0">
                <a:gradFill>
                  <a:gsLst>
                    <a:gs pos="2917">
                      <a:schemeClr val="tx1"/>
                    </a:gs>
                    <a:gs pos="30000">
                      <a:schemeClr val="tx1"/>
                    </a:gs>
                  </a:gsLst>
                  <a:lin ang="5400000" scaled="0"/>
                </a:gradFill>
                <a:latin typeface="MS Gothic" pitchFamily="49" charset="-128"/>
                <a:ea typeface="MS Gothic" pitchFamily="49" charset="-128"/>
              </a:rPr>
              <a:t>優れたクエリ機能</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S Gothic" pitchFamily="49" charset="-128"/>
                <a:ea typeface="MS Gothic" pitchFamily="49" charset="-128"/>
              </a:rPr>
              <a:t>サーバ</a:t>
            </a:r>
            <a:r>
              <a:rPr lang="en-US" dirty="0">
                <a:latin typeface="MS Gothic" pitchFamily="49" charset="-128"/>
                <a:ea typeface="MS Gothic" pitchFamily="49" charset="-128"/>
              </a:rPr>
              <a:t>ー </a:t>
            </a:r>
            <a:r>
              <a:rPr lang="en-US" dirty="0" err="1">
                <a:latin typeface="MS Gothic" pitchFamily="49" charset="-128"/>
                <a:ea typeface="MS Gothic" pitchFamily="49" charset="-128"/>
              </a:rPr>
              <a:t>ロジック</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smtClean="0">
                <a:solidFill>
                  <a:schemeClr val="tx1"/>
                </a:solidFill>
              </a:rPr>
              <a:t>mssql</a:t>
            </a:r>
            <a:endParaRPr lang="en-US" spc="-71" dirty="0" smtClean="0">
              <a:solidFill>
                <a:schemeClr val="tx1"/>
              </a:solidFill>
            </a:endParaRPr>
          </a:p>
          <a:p>
            <a:r>
              <a:rPr lang="en-US" spc="-71" dirty="0">
                <a:solidFill>
                  <a:schemeClr val="tx1"/>
                </a:solidFill>
              </a:rPr>
              <a:t>	</a:t>
            </a:r>
            <a:r>
              <a:rPr lang="en-US" spc="-71" dirty="0" smtClean="0">
                <a:solidFill>
                  <a:schemeClr val="tx1"/>
                </a:solidFill>
              </a:rPr>
              <a:t>request</a:t>
            </a:r>
          </a:p>
          <a:p>
            <a:r>
              <a:rPr lang="en-US" spc="-71" dirty="0">
                <a:solidFill>
                  <a:schemeClr val="tx1"/>
                </a:solidFill>
              </a:rPr>
              <a:t>	</a:t>
            </a:r>
            <a:r>
              <a:rPr lang="en-US" spc="-71" dirty="0" smtClean="0">
                <a:solidFill>
                  <a:schemeClr val="tx1"/>
                </a:solidFill>
              </a:rPr>
              <a:t>console</a:t>
            </a:r>
            <a:endParaRPr lang="en-US" spc="-71" dirty="0">
              <a:solidFill>
                <a:schemeClr val="tx1"/>
              </a:solidFill>
            </a:endParaRPr>
          </a:p>
          <a:p>
            <a:r>
              <a:rPr lang="en-US" spc="-71" dirty="0">
                <a:solidFill>
                  <a:schemeClr val="tx1"/>
                </a:solidFill>
              </a:rPr>
              <a:t>	push</a:t>
            </a:r>
          </a:p>
          <a:p>
            <a:r>
              <a:rPr lang="en-US" spc="-71" dirty="0">
                <a:solidFill>
                  <a:schemeClr val="tx1"/>
                </a:solidFill>
              </a:rPr>
              <a:t>	</a:t>
            </a:r>
            <a:r>
              <a:rPr lang="en-US" spc="-71" dirty="0" smtClean="0">
                <a:solidFill>
                  <a:schemeClr val="tx1"/>
                </a:solidFill>
              </a:rPr>
              <a:t>tables</a:t>
            </a:r>
            <a:endParaRPr lang="en-US" spc="-71" dirty="0">
              <a:solidFill>
                <a:schemeClr val="tx1"/>
              </a:solidFill>
            </a:endParaRP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0" y="2636641"/>
            <a:ext cx="7615707" cy="2677656"/>
          </a:xfrm>
          <a:prstGeom prst="rect">
            <a:avLst/>
          </a:prstGeom>
          <a:solidFill>
            <a:schemeClr val="bg2"/>
          </a:solidFill>
        </p:spPr>
        <p:txBody>
          <a:bodyPr wrap="square">
            <a:spAutoFit/>
          </a:bodyPr>
          <a:lstStyle/>
          <a:p>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a:t>
            </a:r>
            <a:r>
              <a:rPr lang="en-US" sz="2800" dirty="0" smtClean="0">
                <a:solidFill>
                  <a:srgbClr val="000000"/>
                </a:solidFill>
              </a:rPr>
              <a:t>	{ </a:t>
            </a:r>
            <a:r>
              <a:rPr lang="en-US" sz="2800" dirty="0">
                <a:solidFill>
                  <a:srgbClr val="000000"/>
                </a:solidFill>
              </a:rPr>
              <a:t>success: </a:t>
            </a:r>
            <a:r>
              <a:rPr lang="en-US" sz="2800" dirty="0">
                <a:solidFill>
                  <a:srgbClr val="0000FF"/>
                </a:solidFill>
              </a:rPr>
              <a:t>function</a:t>
            </a:r>
            <a:r>
              <a:rPr lang="en-US" sz="2800" dirty="0">
                <a:solidFill>
                  <a:srgbClr val="000000"/>
                </a:solidFill>
              </a:rPr>
              <a:t>(results) { </a:t>
            </a:r>
            <a:r>
              <a:rPr lang="en-US" sz="2800" dirty="0" smtClean="0">
                <a:solidFill>
                  <a:srgbClr val="000000"/>
                </a:solidFill>
              </a:rPr>
              <a:t>					console.log(results</a:t>
            </a:r>
            <a:r>
              <a:rPr lang="en-US" sz="2800" dirty="0">
                <a:solidFill>
                  <a:srgbClr val="000000"/>
                </a:solidFill>
              </a:rPr>
              <a:t>); </a:t>
            </a:r>
            <a:endParaRPr lang="en-US" sz="2800" dirty="0" smtClean="0">
              <a:solidFill>
                <a:srgbClr val="000000"/>
              </a:solidFill>
            </a:endParaRPr>
          </a:p>
          <a:p>
            <a:r>
              <a:rPr lang="en-US" sz="2800" dirty="0">
                <a:solidFill>
                  <a:srgbClr val="000000"/>
                </a:solidFill>
              </a:rPr>
              <a:t>	</a:t>
            </a:r>
            <a:r>
              <a:rPr lang="en-US" sz="2800" dirty="0" smtClean="0">
                <a:solidFill>
                  <a:srgbClr val="000000"/>
                </a:solidFill>
              </a:rPr>
              <a:t>	} </a:t>
            </a:r>
          </a:p>
          <a:p>
            <a:r>
              <a:rPr lang="en-US" sz="2800" dirty="0">
                <a:solidFill>
                  <a:srgbClr val="000000"/>
                </a:solidFill>
              </a:rPr>
              <a:t>	</a:t>
            </a:r>
            <a:r>
              <a:rPr lang="en-US" sz="2800" dirty="0" smtClean="0">
                <a:solidFill>
                  <a:srgbClr val="000000"/>
                </a:solidFill>
              </a:rPr>
              <a:t>}</a:t>
            </a:r>
          </a:p>
          <a:p>
            <a:r>
              <a:rPr lang="en-US" sz="2800" dirty="0" smtClean="0">
                <a:solidFill>
                  <a:srgbClr val="000000"/>
                </a:solidFill>
              </a:rPr>
              <a:t>); </a:t>
            </a:r>
            <a:endParaRPr lang="en-US" sz="2800" dirty="0"/>
          </a:p>
        </p:txBody>
      </p:sp>
    </p:spTree>
    <p:extLst>
      <p:ext uri="{BB962C8B-B14F-4D97-AF65-F5344CB8AC3E}">
        <p14:creationId xmlns:p14="http://schemas.microsoft.com/office/powerpoint/2010/main" val="2438732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581</Words>
  <Application>Microsoft Office PowerPoint</Application>
  <PresentationFormat>Custom</PresentationFormat>
  <Paragraphs>271</Paragraphs>
  <Slides>24</Slides>
  <Notes>24</Notes>
  <HiddenSlides>1</HiddenSlides>
  <MMClips>0</MMClips>
  <ScaleCrop>false</ScaleCrop>
  <HeadingPairs>
    <vt:vector size="4" baseType="variant">
      <vt:variant>
        <vt:lpstr>Theme</vt:lpstr>
      </vt:variant>
      <vt:variant>
        <vt:i4>10</vt:i4>
      </vt:variant>
      <vt:variant>
        <vt:lpstr>Slide Titles</vt:lpstr>
      </vt:variant>
      <vt:variant>
        <vt:i4>24</vt:i4>
      </vt:variant>
    </vt:vector>
  </HeadingPairs>
  <TitlesOfParts>
    <vt:vector size="34"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Windows Azure Mobile Services を使用した Windows 8 アプリの作成</vt:lpstr>
      <vt:lpstr>デモ スクリプト</vt:lpstr>
      <vt:lpstr>PowerPoint Presentation</vt:lpstr>
      <vt:lpstr>Windows Azure Mobile Services とは</vt:lpstr>
      <vt:lpstr>主なシナリオ</vt:lpstr>
      <vt:lpstr>はじめに  簡単なモバイル アプリ用バックエンド</vt:lpstr>
      <vt:lpstr>構造化ストレージ</vt:lpstr>
      <vt:lpstr>サーバー ロジック</vt:lpstr>
      <vt:lpstr>サーバー ロジック</vt:lpstr>
      <vt:lpstr>REST API と SQL 型のマッピング</vt:lpstr>
      <vt:lpstr>サーバー ロジック  CRUD 操作に関するサーバー   ロジックの追加</vt:lpstr>
      <vt:lpstr>プッシュ通知ライフサイクルの概要</vt:lpstr>
      <vt:lpstr>プッシュ通知</vt:lpstr>
      <vt:lpstr>プッシュ通知</vt:lpstr>
      <vt:lpstr>認証*</vt:lpstr>
      <vt:lpstr>認証の追加  迅速な Windows Live への接続</vt:lpstr>
      <vt:lpstr>診断、ログ、および拡張</vt:lpstr>
      <vt:lpstr>診断、ログ、拡張 </vt:lpstr>
      <vt:lpstr>プレビュー時の無料提供</vt:lpstr>
      <vt:lpstr>料金</vt:lpstr>
      <vt:lpstr>まとめ</vt:lpstr>
      <vt:lpstr>Q&amp;A</vt:lpstr>
      <vt:lpstr>リソース</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Connected Windows 8 Apps with Windows Azure Mobile Services</dc:title>
  <dc:creator/>
  <dc:description>
The best apps need cloud services. Join this session to see how you can leverage Visual Studio 2012 and the new functionality in Windows Azure to add structured storage, integrated authentication and even Push Notifications in literally minutes to your Windows 8 Store app.
by Nick Harrishttp://twitter.com/cloudnick
http://www.nickharris.net
</dc:description>
  <cp:lastModifiedBy/>
  <cp:revision>1</cp:revision>
  <dcterms:created xsi:type="dcterms:W3CDTF">2012-06-15T05:40:38Z</dcterms:created>
  <dcterms:modified xsi:type="dcterms:W3CDTF">2012-09-26T22:04:45Z</dcterms:modified>
  <cp:version>1.0.0</cp:version>
</cp:coreProperties>
</file>